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Depto.</a:t>
            </a:r>
            <a:r>
              <a:rPr dirty="0" spc="-1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 spc="-5"/>
              <a:t>Análisis</a:t>
            </a:r>
            <a:r>
              <a:rPr dirty="0" spc="-15"/>
              <a:t> </a:t>
            </a:r>
            <a:r>
              <a:rPr dirty="0" spc="-5"/>
              <a:t>Económico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Depto.</a:t>
            </a:r>
            <a:r>
              <a:rPr dirty="0" spc="-1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 spc="-5"/>
              <a:t>Análisis</a:t>
            </a:r>
            <a:r>
              <a:rPr dirty="0" spc="-15"/>
              <a:t> </a:t>
            </a:r>
            <a:r>
              <a:rPr dirty="0" spc="-5"/>
              <a:t>Económico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Depto.</a:t>
            </a:r>
            <a:r>
              <a:rPr dirty="0" spc="-1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 spc="-5"/>
              <a:t>Análisis</a:t>
            </a:r>
            <a:r>
              <a:rPr dirty="0" spc="-15"/>
              <a:t> </a:t>
            </a:r>
            <a:r>
              <a:rPr dirty="0" spc="-5"/>
              <a:t>Económico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Depto.</a:t>
            </a:r>
            <a:r>
              <a:rPr dirty="0" spc="-1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 spc="-5"/>
              <a:t>Análisis</a:t>
            </a:r>
            <a:r>
              <a:rPr dirty="0" spc="-15"/>
              <a:t> </a:t>
            </a:r>
            <a:r>
              <a:rPr dirty="0" spc="-5"/>
              <a:t>Económico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4223" y="5157470"/>
            <a:ext cx="1873484" cy="12294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Depto.</a:t>
            </a:r>
            <a:r>
              <a:rPr dirty="0" spc="-1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 spc="-5"/>
              <a:t>Análisis</a:t>
            </a:r>
            <a:r>
              <a:rPr dirty="0" spc="-15"/>
              <a:t> </a:t>
            </a:r>
            <a:r>
              <a:rPr dirty="0" spc="-5"/>
              <a:t>Económico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4867" y="1065098"/>
            <a:ext cx="5414264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090" y="1491315"/>
            <a:ext cx="7917180" cy="4231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78739" y="6657028"/>
            <a:ext cx="183959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Depto.</a:t>
            </a:r>
            <a:r>
              <a:rPr dirty="0" spc="-1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 spc="-5"/>
              <a:t>Análisis</a:t>
            </a:r>
            <a:r>
              <a:rPr dirty="0" spc="-15"/>
              <a:t> </a:t>
            </a:r>
            <a:r>
              <a:rPr dirty="0" spc="-5"/>
              <a:t>Económico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15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46.png"/><Relationship Id="rId19" Type="http://schemas.openxmlformats.org/officeDocument/2006/relationships/image" Target="../media/image47.png"/><Relationship Id="rId20" Type="http://schemas.openxmlformats.org/officeDocument/2006/relationships/image" Target="../media/image48.png"/><Relationship Id="rId21" Type="http://schemas.openxmlformats.org/officeDocument/2006/relationships/image" Target="../media/image49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5" Type="http://schemas.openxmlformats.org/officeDocument/2006/relationships/image" Target="../media/image64.png"/><Relationship Id="rId16" Type="http://schemas.openxmlformats.org/officeDocument/2006/relationships/image" Target="../media/image6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5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74.png"/><Relationship Id="rId12" Type="http://schemas.openxmlformats.org/officeDocument/2006/relationships/image" Target="../media/image7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21635"/>
            <a:ext cx="3307079" cy="39246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762" y="6664260"/>
            <a:ext cx="9153525" cy="198755"/>
            <a:chOff x="-4762" y="6664260"/>
            <a:chExt cx="9153525" cy="198755"/>
          </a:xfrm>
        </p:grpSpPr>
        <p:sp>
          <p:nvSpPr>
            <p:cNvPr id="4" name="object 4"/>
            <p:cNvSpPr/>
            <p:nvPr/>
          </p:nvSpPr>
          <p:spPr>
            <a:xfrm>
              <a:off x="0" y="6669023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9144000" y="0"/>
                  </a:moveTo>
                  <a:lnTo>
                    <a:pt x="0" y="0"/>
                  </a:lnTo>
                  <a:lnTo>
                    <a:pt x="0" y="188976"/>
                  </a:lnTo>
                  <a:lnTo>
                    <a:pt x="9144000" y="1889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6669023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0" y="188976"/>
                  </a:moveTo>
                  <a:lnTo>
                    <a:pt x="9144000" y="1889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88976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701650" y="453180"/>
            <a:ext cx="5030470" cy="870585"/>
            <a:chOff x="3701650" y="453180"/>
            <a:chExt cx="5030470" cy="8705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1650" y="453180"/>
              <a:ext cx="5030290" cy="254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9747" y="646176"/>
              <a:ext cx="3673602" cy="67741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69284" y="358902"/>
            <a:ext cx="505460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00710" marR="5080" indent="-58864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ESTRUCTURA</a:t>
            </a:r>
            <a:r>
              <a:rPr dirty="0" spc="-65"/>
              <a:t> </a:t>
            </a:r>
            <a:r>
              <a:rPr dirty="0" spc="-5"/>
              <a:t>DEL</a:t>
            </a:r>
            <a:r>
              <a:rPr dirty="0" spc="-55"/>
              <a:t> </a:t>
            </a:r>
            <a:r>
              <a:rPr dirty="0" spc="-5"/>
              <a:t>PRECIO</a:t>
            </a:r>
            <a:r>
              <a:rPr dirty="0" spc="-15"/>
              <a:t> </a:t>
            </a:r>
            <a:r>
              <a:rPr dirty="0" spc="-10"/>
              <a:t>DE </a:t>
            </a:r>
            <a:r>
              <a:rPr dirty="0"/>
              <a:t>LA </a:t>
            </a:r>
            <a:r>
              <a:rPr dirty="0" spc="-650"/>
              <a:t> </a:t>
            </a:r>
            <a:r>
              <a:rPr dirty="0"/>
              <a:t>GASOLINA</a:t>
            </a:r>
            <a:r>
              <a:rPr dirty="0" spc="-105"/>
              <a:t> </a:t>
            </a:r>
            <a:r>
              <a:rPr dirty="0" spc="-5"/>
              <a:t>SUPERIOR</a:t>
            </a: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7" y="6615682"/>
            <a:ext cx="1989582" cy="24231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40578" y="2810382"/>
            <a:ext cx="10439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"/>
                <a:cs typeface="Arial"/>
              </a:rPr>
              <a:t>PRECIO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0578" y="3281552"/>
            <a:ext cx="27285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400" spc="15" b="1">
                <a:solidFill>
                  <a:srgbClr val="FF3300"/>
                </a:solidFill>
                <a:latin typeface="Arial"/>
                <a:cs typeface="Arial"/>
              </a:rPr>
              <a:t>M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ES</a:t>
            </a:r>
            <a:r>
              <a:rPr dirty="0" sz="1400" spc="-35" b="1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dirty="0" sz="1400" spc="-90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spc="-50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spc="-65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BUC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64582" y="3682365"/>
            <a:ext cx="33762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400" spc="15" b="1">
                <a:solidFill>
                  <a:srgbClr val="FF3300"/>
                </a:solidFill>
                <a:latin typeface="Arial"/>
                <a:cs typeface="Arial"/>
              </a:rPr>
              <a:t>M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ES</a:t>
            </a:r>
            <a:r>
              <a:rPr dirty="0" sz="1400" spc="-35" b="1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dirty="0" sz="1400" spc="-90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dirty="0" sz="1400" spc="10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110" b="1">
                <a:solidFill>
                  <a:srgbClr val="FF3300"/>
                </a:solidFill>
                <a:latin typeface="Arial"/>
                <a:cs typeface="Arial"/>
              </a:rPr>
              <a:t>V</a:t>
            </a:r>
            <a:r>
              <a:rPr dirty="0" sz="1400" spc="-45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OR</a:t>
            </a:r>
            <a:r>
              <a:rPr dirty="0" sz="1400" spc="-25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G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dirty="0" sz="1400" spc="5" b="1">
                <a:solidFill>
                  <a:srgbClr val="FF3300"/>
                </a:solidFill>
                <a:latin typeface="Arial"/>
                <a:cs typeface="Arial"/>
              </a:rPr>
              <a:t>G</a:t>
            </a:r>
            <a:r>
              <a:rPr dirty="0" sz="1400" spc="-30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dirty="0" sz="1400" spc="15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3300"/>
                </a:solidFill>
                <a:latin typeface="Arial"/>
                <a:cs typeface="Arial"/>
              </a:rPr>
              <a:t>12%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64582" y="4149344"/>
            <a:ext cx="17005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FLETE</a:t>
            </a:r>
            <a:r>
              <a:rPr dirty="0" sz="1400" spc="-8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TERRESTRE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64328" y="4593158"/>
            <a:ext cx="2465705" cy="605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Arial"/>
                <a:cs typeface="Arial"/>
              </a:rPr>
              <a:t>OTROS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GASTOS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400" spc="-5" b="1">
                <a:latin typeface="Arial"/>
                <a:cs typeface="Arial"/>
              </a:rPr>
              <a:t>MARGEN DEL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IMPORTADOR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64582" y="5434380"/>
            <a:ext cx="251396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009900"/>
                </a:solidFill>
                <a:latin typeface="Arial"/>
                <a:cs typeface="Arial"/>
              </a:rPr>
              <a:t>MARGEN</a:t>
            </a:r>
            <a:r>
              <a:rPr dirty="0" sz="1400" spc="-30" b="1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9900"/>
                </a:solidFill>
                <a:latin typeface="Arial"/>
                <a:cs typeface="Arial"/>
              </a:rPr>
              <a:t>DEL</a:t>
            </a:r>
            <a:r>
              <a:rPr dirty="0" sz="1400" spc="-60" b="1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9900"/>
                </a:solidFill>
                <a:latin typeface="Arial"/>
                <a:cs typeface="Arial"/>
              </a:rPr>
              <a:t>EXPENDEDOR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30224" y="3105911"/>
            <a:ext cx="631825" cy="699135"/>
            <a:chOff x="1030224" y="3105911"/>
            <a:chExt cx="631825" cy="69913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0224" y="3105911"/>
              <a:ext cx="328409" cy="45491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6612" y="3105911"/>
              <a:ext cx="575310" cy="45491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0224" y="3349751"/>
              <a:ext cx="328409" cy="45491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234053" y="2446782"/>
            <a:ext cx="746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Quetzal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6027" y="2424683"/>
            <a:ext cx="1005078" cy="34518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071168" y="2461005"/>
            <a:ext cx="822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SUPERIOR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081060" y="2092885"/>
            <a:ext cx="2019300" cy="3674110"/>
            <a:chOff x="2081060" y="2092885"/>
            <a:chExt cx="2019300" cy="3674110"/>
          </a:xfrm>
        </p:grpSpPr>
        <p:sp>
          <p:nvSpPr>
            <p:cNvPr id="25" name="object 25"/>
            <p:cNvSpPr/>
            <p:nvPr/>
          </p:nvSpPr>
          <p:spPr>
            <a:xfrm>
              <a:off x="3478530" y="2941319"/>
              <a:ext cx="622300" cy="2707005"/>
            </a:xfrm>
            <a:custGeom>
              <a:avLst/>
              <a:gdLst/>
              <a:ahLst/>
              <a:cxnLst/>
              <a:rect l="l" t="t" r="r" b="b"/>
              <a:pathLst>
                <a:path w="622300" h="2707004">
                  <a:moveTo>
                    <a:pt x="576072" y="488442"/>
                  </a:moveTo>
                  <a:lnTo>
                    <a:pt x="537972" y="469392"/>
                  </a:lnTo>
                  <a:lnTo>
                    <a:pt x="461772" y="431292"/>
                  </a:lnTo>
                  <a:lnTo>
                    <a:pt x="461772" y="469392"/>
                  </a:lnTo>
                  <a:lnTo>
                    <a:pt x="0" y="469392"/>
                  </a:lnTo>
                  <a:lnTo>
                    <a:pt x="0" y="507492"/>
                  </a:lnTo>
                  <a:lnTo>
                    <a:pt x="461772" y="507492"/>
                  </a:lnTo>
                  <a:lnTo>
                    <a:pt x="461772" y="545592"/>
                  </a:lnTo>
                  <a:lnTo>
                    <a:pt x="537972" y="507492"/>
                  </a:lnTo>
                  <a:lnTo>
                    <a:pt x="576072" y="488442"/>
                  </a:lnTo>
                  <a:close/>
                </a:path>
                <a:path w="622300" h="2707004">
                  <a:moveTo>
                    <a:pt x="576072" y="57150"/>
                  </a:moveTo>
                  <a:lnTo>
                    <a:pt x="537972" y="38100"/>
                  </a:lnTo>
                  <a:lnTo>
                    <a:pt x="461772" y="0"/>
                  </a:lnTo>
                  <a:lnTo>
                    <a:pt x="461772" y="38100"/>
                  </a:lnTo>
                  <a:lnTo>
                    <a:pt x="0" y="38100"/>
                  </a:lnTo>
                  <a:lnTo>
                    <a:pt x="0" y="76200"/>
                  </a:lnTo>
                  <a:lnTo>
                    <a:pt x="461772" y="76200"/>
                  </a:lnTo>
                  <a:lnTo>
                    <a:pt x="461772" y="114300"/>
                  </a:lnTo>
                  <a:lnTo>
                    <a:pt x="537972" y="76200"/>
                  </a:lnTo>
                  <a:lnTo>
                    <a:pt x="576072" y="57150"/>
                  </a:lnTo>
                  <a:close/>
                </a:path>
                <a:path w="622300" h="2707004">
                  <a:moveTo>
                    <a:pt x="601980" y="919734"/>
                  </a:moveTo>
                  <a:lnTo>
                    <a:pt x="563880" y="900684"/>
                  </a:lnTo>
                  <a:lnTo>
                    <a:pt x="487680" y="862584"/>
                  </a:lnTo>
                  <a:lnTo>
                    <a:pt x="487680" y="900684"/>
                  </a:lnTo>
                  <a:lnTo>
                    <a:pt x="25908" y="900684"/>
                  </a:lnTo>
                  <a:lnTo>
                    <a:pt x="25908" y="938784"/>
                  </a:lnTo>
                  <a:lnTo>
                    <a:pt x="487680" y="938784"/>
                  </a:lnTo>
                  <a:lnTo>
                    <a:pt x="487680" y="976884"/>
                  </a:lnTo>
                  <a:lnTo>
                    <a:pt x="563880" y="938784"/>
                  </a:lnTo>
                  <a:lnTo>
                    <a:pt x="601980" y="919734"/>
                  </a:lnTo>
                  <a:close/>
                </a:path>
                <a:path w="622300" h="2707004">
                  <a:moveTo>
                    <a:pt x="621792" y="2649474"/>
                  </a:moveTo>
                  <a:lnTo>
                    <a:pt x="583692" y="2630424"/>
                  </a:lnTo>
                  <a:lnTo>
                    <a:pt x="507492" y="2592324"/>
                  </a:lnTo>
                  <a:lnTo>
                    <a:pt x="507492" y="2630424"/>
                  </a:lnTo>
                  <a:lnTo>
                    <a:pt x="44196" y="2630424"/>
                  </a:lnTo>
                  <a:lnTo>
                    <a:pt x="44196" y="2668524"/>
                  </a:lnTo>
                  <a:lnTo>
                    <a:pt x="507492" y="2668524"/>
                  </a:lnTo>
                  <a:lnTo>
                    <a:pt x="507492" y="2706624"/>
                  </a:lnTo>
                  <a:lnTo>
                    <a:pt x="583692" y="2668524"/>
                  </a:lnTo>
                  <a:lnTo>
                    <a:pt x="621792" y="2649474"/>
                  </a:lnTo>
                  <a:close/>
                </a:path>
                <a:path w="622300" h="2707004">
                  <a:moveTo>
                    <a:pt x="621792" y="1783842"/>
                  </a:moveTo>
                  <a:lnTo>
                    <a:pt x="583692" y="1764792"/>
                  </a:lnTo>
                  <a:lnTo>
                    <a:pt x="507492" y="1726692"/>
                  </a:lnTo>
                  <a:lnTo>
                    <a:pt x="507492" y="1764792"/>
                  </a:lnTo>
                  <a:lnTo>
                    <a:pt x="44196" y="1764792"/>
                  </a:lnTo>
                  <a:lnTo>
                    <a:pt x="44196" y="1802892"/>
                  </a:lnTo>
                  <a:lnTo>
                    <a:pt x="507492" y="1802892"/>
                  </a:lnTo>
                  <a:lnTo>
                    <a:pt x="507492" y="1840992"/>
                  </a:lnTo>
                  <a:lnTo>
                    <a:pt x="583692" y="1802892"/>
                  </a:lnTo>
                  <a:lnTo>
                    <a:pt x="621792" y="1783842"/>
                  </a:lnTo>
                  <a:close/>
                </a:path>
                <a:path w="622300" h="2707004">
                  <a:moveTo>
                    <a:pt x="621792" y="1352550"/>
                  </a:moveTo>
                  <a:lnTo>
                    <a:pt x="583692" y="1333500"/>
                  </a:lnTo>
                  <a:lnTo>
                    <a:pt x="507492" y="1295400"/>
                  </a:lnTo>
                  <a:lnTo>
                    <a:pt x="507492" y="1333500"/>
                  </a:lnTo>
                  <a:lnTo>
                    <a:pt x="44196" y="1333500"/>
                  </a:lnTo>
                  <a:lnTo>
                    <a:pt x="44196" y="1371600"/>
                  </a:lnTo>
                  <a:lnTo>
                    <a:pt x="507492" y="1371600"/>
                  </a:lnTo>
                  <a:lnTo>
                    <a:pt x="507492" y="1409700"/>
                  </a:lnTo>
                  <a:lnTo>
                    <a:pt x="583692" y="1371600"/>
                  </a:lnTo>
                  <a:lnTo>
                    <a:pt x="621792" y="13525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081060" y="2092885"/>
              <a:ext cx="1423035" cy="3674110"/>
            </a:xfrm>
            <a:custGeom>
              <a:avLst/>
              <a:gdLst/>
              <a:ahLst/>
              <a:cxnLst/>
              <a:rect l="l" t="t" r="r" b="b"/>
              <a:pathLst>
                <a:path w="1423035" h="3674110">
                  <a:moveTo>
                    <a:pt x="0" y="3673931"/>
                  </a:moveTo>
                  <a:lnTo>
                    <a:pt x="1422591" y="3673931"/>
                  </a:lnTo>
                  <a:lnTo>
                    <a:pt x="1422591" y="0"/>
                  </a:lnTo>
                  <a:lnTo>
                    <a:pt x="0" y="0"/>
                  </a:lnTo>
                  <a:lnTo>
                    <a:pt x="0" y="3673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2698848" y="2307610"/>
            <a:ext cx="194310" cy="3213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900" spc="-365" b="1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37718" y="2755237"/>
            <a:ext cx="497205" cy="299847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900" spc="-254" b="1">
                <a:latin typeface="Arial"/>
                <a:cs typeface="Arial"/>
              </a:rPr>
              <a:t>67</a:t>
            </a:r>
            <a:r>
              <a:rPr dirty="0" sz="1900" spc="-75" b="1">
                <a:latin typeface="Arial"/>
                <a:cs typeface="Arial"/>
              </a:rPr>
              <a:t>.</a:t>
            </a:r>
            <a:r>
              <a:rPr dirty="0" sz="1900" spc="-254" b="1">
                <a:latin typeface="Arial"/>
                <a:cs typeface="Arial"/>
              </a:rPr>
              <a:t>0</a:t>
            </a:r>
            <a:r>
              <a:rPr dirty="0" sz="1900" spc="-229" b="1"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900" spc="-254" b="1">
                <a:latin typeface="Arial"/>
                <a:cs typeface="Arial"/>
              </a:rPr>
              <a:t>12</a:t>
            </a:r>
            <a:r>
              <a:rPr dirty="0" sz="1900" spc="-75" b="1">
                <a:latin typeface="Arial"/>
                <a:cs typeface="Arial"/>
              </a:rPr>
              <a:t>.</a:t>
            </a:r>
            <a:r>
              <a:rPr dirty="0" sz="1900" spc="-254" b="1">
                <a:latin typeface="Arial"/>
                <a:cs typeface="Arial"/>
              </a:rPr>
              <a:t>7</a:t>
            </a:r>
            <a:r>
              <a:rPr dirty="0" sz="1900" spc="-229" b="1"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155"/>
              </a:spcBef>
            </a:pPr>
            <a:r>
              <a:rPr dirty="0" sz="1900" spc="-204" b="1">
                <a:latin typeface="Arial"/>
                <a:cs typeface="Arial"/>
              </a:rPr>
              <a:t>9.35</a:t>
            </a:r>
            <a:endParaRPr sz="19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145"/>
              </a:spcBef>
            </a:pPr>
            <a:r>
              <a:rPr dirty="0" sz="1900" spc="-204" b="1">
                <a:latin typeface="Arial"/>
                <a:cs typeface="Arial"/>
              </a:rPr>
              <a:t>1.11</a:t>
            </a:r>
            <a:endParaRPr sz="19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005"/>
              </a:spcBef>
            </a:pPr>
            <a:r>
              <a:rPr dirty="0" sz="1900" spc="-204" b="1">
                <a:latin typeface="Arial"/>
                <a:cs typeface="Arial"/>
              </a:rPr>
              <a:t>0.68</a:t>
            </a:r>
            <a:endParaRPr sz="19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000"/>
              </a:spcBef>
            </a:pPr>
            <a:r>
              <a:rPr dirty="0" sz="1900" spc="-204" b="1">
                <a:latin typeface="Arial"/>
                <a:cs typeface="Arial"/>
              </a:rPr>
              <a:t>4.74</a:t>
            </a:r>
            <a:endParaRPr sz="19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150"/>
              </a:spcBef>
            </a:pPr>
            <a:r>
              <a:rPr dirty="0" sz="1900" spc="-204" b="1">
                <a:latin typeface="Arial"/>
                <a:cs typeface="Arial"/>
              </a:rPr>
              <a:t>4.39</a:t>
            </a:r>
            <a:endParaRPr sz="1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36142" y="2786872"/>
            <a:ext cx="774700" cy="88265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dirty="0" sz="1800" spc="-5" b="1">
                <a:latin typeface="Arial"/>
                <a:cs typeface="Arial"/>
              </a:rPr>
              <a:t>Q36.91</a:t>
            </a:r>
            <a:endParaRPr sz="1800">
              <a:latin typeface="Arial"/>
              <a:cs typeface="Arial"/>
            </a:endParaRPr>
          </a:p>
          <a:p>
            <a:pPr algn="ctr" marL="30480">
              <a:lnSpc>
                <a:spcPct val="100000"/>
              </a:lnSpc>
              <a:spcBef>
                <a:spcPts val="350"/>
              </a:spcBef>
            </a:pPr>
            <a:r>
              <a:rPr dirty="0" sz="1600" spc="-5" b="1">
                <a:latin typeface="Arial"/>
                <a:cs typeface="Arial"/>
              </a:rPr>
              <a:t>/gln</a:t>
            </a:r>
            <a:endParaRPr sz="1600">
              <a:latin typeface="Arial"/>
              <a:cs typeface="Arial"/>
            </a:endParaRPr>
          </a:p>
          <a:p>
            <a:pPr algn="ctr" marR="265430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14523" y="2670927"/>
            <a:ext cx="408305" cy="310451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2000" spc="-459" b="1">
                <a:latin typeface="Arial"/>
                <a:cs typeface="Arial"/>
              </a:rPr>
              <a:t>24</a:t>
            </a:r>
            <a:r>
              <a:rPr dirty="0" sz="2000" spc="-185" b="1">
                <a:latin typeface="Arial"/>
                <a:cs typeface="Arial"/>
              </a:rPr>
              <a:t>.</a:t>
            </a:r>
            <a:r>
              <a:rPr dirty="0" sz="2000" spc="-459" b="1">
                <a:latin typeface="Arial"/>
                <a:cs typeface="Arial"/>
              </a:rPr>
              <a:t>7</a:t>
            </a:r>
            <a:r>
              <a:rPr dirty="0" sz="2000" spc="-440" b="1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  <a:spcBef>
                <a:spcPts val="1000"/>
              </a:spcBef>
            </a:pPr>
            <a:r>
              <a:rPr dirty="0" sz="2000" spc="-459" b="1">
                <a:latin typeface="Arial"/>
                <a:cs typeface="Arial"/>
              </a:rPr>
              <a:t>4</a:t>
            </a:r>
            <a:r>
              <a:rPr dirty="0" sz="2000" spc="-185" b="1">
                <a:latin typeface="Arial"/>
                <a:cs typeface="Arial"/>
              </a:rPr>
              <a:t>.</a:t>
            </a:r>
            <a:r>
              <a:rPr dirty="0" sz="2000" spc="-459" b="1">
                <a:latin typeface="Arial"/>
                <a:cs typeface="Arial"/>
              </a:rPr>
              <a:t>7</a:t>
            </a:r>
            <a:r>
              <a:rPr dirty="0" sz="2000" spc="-440" b="1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  <a:spcBef>
                <a:spcPts val="1145"/>
              </a:spcBef>
            </a:pPr>
            <a:r>
              <a:rPr dirty="0" sz="2000" spc="-459" b="1">
                <a:latin typeface="Arial"/>
                <a:cs typeface="Arial"/>
              </a:rPr>
              <a:t>3</a:t>
            </a:r>
            <a:r>
              <a:rPr dirty="0" sz="2000" spc="-185" b="1">
                <a:latin typeface="Arial"/>
                <a:cs typeface="Arial"/>
              </a:rPr>
              <a:t>.</a:t>
            </a:r>
            <a:r>
              <a:rPr dirty="0" sz="2000" spc="-459" b="1">
                <a:latin typeface="Arial"/>
                <a:cs typeface="Arial"/>
              </a:rPr>
              <a:t>4</a:t>
            </a:r>
            <a:r>
              <a:rPr dirty="0" sz="2000" spc="-440" b="1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  <a:spcBef>
                <a:spcPts val="1155"/>
              </a:spcBef>
            </a:pPr>
            <a:r>
              <a:rPr dirty="0" sz="2000" spc="-459" b="1">
                <a:latin typeface="Arial"/>
                <a:cs typeface="Arial"/>
              </a:rPr>
              <a:t>0</a:t>
            </a:r>
            <a:r>
              <a:rPr dirty="0" sz="2000" spc="-185" b="1">
                <a:latin typeface="Arial"/>
                <a:cs typeface="Arial"/>
              </a:rPr>
              <a:t>.</a:t>
            </a:r>
            <a:r>
              <a:rPr dirty="0" sz="2000" spc="-459" b="1">
                <a:latin typeface="Arial"/>
                <a:cs typeface="Arial"/>
              </a:rPr>
              <a:t>4</a:t>
            </a:r>
            <a:r>
              <a:rPr dirty="0" sz="2000" spc="-440" b="1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  <a:spcBef>
                <a:spcPts val="1000"/>
              </a:spcBef>
            </a:pPr>
            <a:r>
              <a:rPr dirty="0" sz="2000" spc="-459" b="1">
                <a:latin typeface="Arial"/>
                <a:cs typeface="Arial"/>
              </a:rPr>
              <a:t>0</a:t>
            </a:r>
            <a:r>
              <a:rPr dirty="0" sz="2000" spc="-185" b="1">
                <a:latin typeface="Arial"/>
                <a:cs typeface="Arial"/>
              </a:rPr>
              <a:t>.</a:t>
            </a:r>
            <a:r>
              <a:rPr dirty="0" sz="2000" spc="-459" b="1">
                <a:latin typeface="Arial"/>
                <a:cs typeface="Arial"/>
              </a:rPr>
              <a:t>2</a:t>
            </a:r>
            <a:r>
              <a:rPr dirty="0" sz="2000" spc="-440" b="1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  <a:spcBef>
                <a:spcPts val="994"/>
              </a:spcBef>
            </a:pPr>
            <a:r>
              <a:rPr dirty="0" sz="2000" spc="-459" b="1">
                <a:latin typeface="Arial"/>
                <a:cs typeface="Arial"/>
              </a:rPr>
              <a:t>1</a:t>
            </a:r>
            <a:r>
              <a:rPr dirty="0" sz="2000" spc="-185" b="1">
                <a:latin typeface="Arial"/>
                <a:cs typeface="Arial"/>
              </a:rPr>
              <a:t>.</a:t>
            </a:r>
            <a:r>
              <a:rPr dirty="0" sz="2000" spc="-459" b="1">
                <a:latin typeface="Arial"/>
                <a:cs typeface="Arial"/>
              </a:rPr>
              <a:t>7</a:t>
            </a:r>
            <a:r>
              <a:rPr dirty="0" sz="2000" spc="-440" b="1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  <a:spcBef>
                <a:spcPts val="1150"/>
              </a:spcBef>
            </a:pPr>
            <a:r>
              <a:rPr dirty="0" sz="2000" spc="-459" b="1">
                <a:latin typeface="Arial"/>
                <a:cs typeface="Arial"/>
              </a:rPr>
              <a:t>1</a:t>
            </a:r>
            <a:r>
              <a:rPr dirty="0" sz="2000" spc="-185" b="1">
                <a:latin typeface="Arial"/>
                <a:cs typeface="Arial"/>
              </a:rPr>
              <a:t>.</a:t>
            </a:r>
            <a:r>
              <a:rPr dirty="0" sz="2000" spc="-459" b="1">
                <a:latin typeface="Arial"/>
                <a:cs typeface="Arial"/>
              </a:rPr>
              <a:t>6</a:t>
            </a:r>
            <a:r>
              <a:rPr dirty="0" sz="2000" spc="-440" b="1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72261" y="1326362"/>
            <a:ext cx="4434205" cy="532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300" spc="-390" b="1">
                <a:latin typeface="Arial"/>
                <a:cs typeface="Arial"/>
              </a:rPr>
              <a:t>l</a:t>
            </a:r>
            <a:r>
              <a:rPr dirty="0" sz="3300" spc="-640" b="1">
                <a:latin typeface="Arial"/>
                <a:cs typeface="Arial"/>
              </a:rPr>
              <a:t>un</a:t>
            </a:r>
            <a:r>
              <a:rPr dirty="0" sz="3300" spc="-465" b="1">
                <a:latin typeface="Arial"/>
                <a:cs typeface="Arial"/>
              </a:rPr>
              <a:t>es,</a:t>
            </a:r>
            <a:r>
              <a:rPr dirty="0" sz="3300" spc="-280" b="1">
                <a:latin typeface="Arial"/>
                <a:cs typeface="Arial"/>
              </a:rPr>
              <a:t> </a:t>
            </a:r>
            <a:r>
              <a:rPr dirty="0" sz="3300" spc="-560" b="1">
                <a:latin typeface="Arial"/>
                <a:cs typeface="Arial"/>
              </a:rPr>
              <a:t>11</a:t>
            </a:r>
            <a:r>
              <a:rPr dirty="0" sz="3300" spc="-280" b="1">
                <a:latin typeface="Arial"/>
                <a:cs typeface="Arial"/>
              </a:rPr>
              <a:t> </a:t>
            </a:r>
            <a:r>
              <a:rPr dirty="0" sz="3300" spc="-645" b="1">
                <a:latin typeface="Arial"/>
                <a:cs typeface="Arial"/>
              </a:rPr>
              <a:t>d</a:t>
            </a:r>
            <a:r>
              <a:rPr dirty="0" sz="3300" spc="-560" b="1">
                <a:latin typeface="Arial"/>
                <a:cs typeface="Arial"/>
              </a:rPr>
              <a:t>e</a:t>
            </a:r>
            <a:r>
              <a:rPr dirty="0" sz="3300" spc="-280" b="1">
                <a:latin typeface="Arial"/>
                <a:cs typeface="Arial"/>
              </a:rPr>
              <a:t> </a:t>
            </a:r>
            <a:r>
              <a:rPr dirty="0" sz="3300" spc="-560" b="1">
                <a:latin typeface="Arial"/>
                <a:cs typeface="Arial"/>
              </a:rPr>
              <a:t>se</a:t>
            </a:r>
            <a:r>
              <a:rPr dirty="0" sz="3300" spc="-645" b="1">
                <a:latin typeface="Arial"/>
                <a:cs typeface="Arial"/>
              </a:rPr>
              <a:t>p</a:t>
            </a:r>
            <a:r>
              <a:rPr dirty="0" sz="3300" spc="-355" b="1">
                <a:latin typeface="Arial"/>
                <a:cs typeface="Arial"/>
              </a:rPr>
              <a:t>t</a:t>
            </a:r>
            <a:r>
              <a:rPr dirty="0" sz="3300" spc="-390" b="1">
                <a:latin typeface="Arial"/>
                <a:cs typeface="Arial"/>
              </a:rPr>
              <a:t>i</a:t>
            </a:r>
            <a:r>
              <a:rPr dirty="0" sz="3300" spc="-560" b="1">
                <a:latin typeface="Arial"/>
                <a:cs typeface="Arial"/>
              </a:rPr>
              <a:t>e</a:t>
            </a:r>
            <a:r>
              <a:rPr dirty="0" sz="3300" spc="-919" b="1">
                <a:latin typeface="Arial"/>
                <a:cs typeface="Arial"/>
              </a:rPr>
              <a:t>m</a:t>
            </a:r>
            <a:r>
              <a:rPr dirty="0" sz="3300" spc="-640" b="1">
                <a:latin typeface="Arial"/>
                <a:cs typeface="Arial"/>
              </a:rPr>
              <a:t>b</a:t>
            </a:r>
            <a:r>
              <a:rPr dirty="0" sz="3300" spc="-434" b="1">
                <a:latin typeface="Arial"/>
                <a:cs typeface="Arial"/>
              </a:rPr>
              <a:t>r</a:t>
            </a:r>
            <a:r>
              <a:rPr dirty="0" sz="3300" spc="-560" b="1">
                <a:latin typeface="Arial"/>
                <a:cs typeface="Arial"/>
              </a:rPr>
              <a:t>e</a:t>
            </a:r>
            <a:r>
              <a:rPr dirty="0" sz="3300" spc="-280" b="1">
                <a:latin typeface="Arial"/>
                <a:cs typeface="Arial"/>
              </a:rPr>
              <a:t> </a:t>
            </a:r>
            <a:r>
              <a:rPr dirty="0" sz="3300" spc="-640" b="1">
                <a:latin typeface="Arial"/>
                <a:cs typeface="Arial"/>
              </a:rPr>
              <a:t>d</a:t>
            </a:r>
            <a:r>
              <a:rPr dirty="0" sz="3300" spc="-560" b="1">
                <a:latin typeface="Arial"/>
                <a:cs typeface="Arial"/>
              </a:rPr>
              <a:t>e</a:t>
            </a:r>
            <a:r>
              <a:rPr dirty="0" sz="3300" spc="-280" b="1">
                <a:latin typeface="Arial"/>
                <a:cs typeface="Arial"/>
              </a:rPr>
              <a:t> </a:t>
            </a:r>
            <a:r>
              <a:rPr dirty="0" sz="3300" spc="-560" b="1">
                <a:latin typeface="Arial"/>
                <a:cs typeface="Arial"/>
              </a:rPr>
              <a:t>2023</a:t>
            </a:r>
            <a:endParaRPr sz="33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82572" y="586203"/>
            <a:ext cx="123189" cy="691515"/>
          </a:xfrm>
          <a:custGeom>
            <a:avLst/>
            <a:gdLst/>
            <a:ahLst/>
            <a:cxnLst/>
            <a:rect l="l" t="t" r="r" b="b"/>
            <a:pathLst>
              <a:path w="123189" h="691515">
                <a:moveTo>
                  <a:pt x="123165" y="0"/>
                </a:moveTo>
                <a:lnTo>
                  <a:pt x="0" y="84582"/>
                </a:lnTo>
                <a:lnTo>
                  <a:pt x="0" y="691353"/>
                </a:lnTo>
                <a:lnTo>
                  <a:pt x="123165" y="584708"/>
                </a:lnTo>
                <a:lnTo>
                  <a:pt x="123165" y="0"/>
                </a:lnTo>
                <a:close/>
              </a:path>
            </a:pathLst>
          </a:custGeom>
          <a:solidFill>
            <a:srgbClr val="2B8FB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4273" y="446531"/>
            <a:ext cx="1231651" cy="831024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1726267" y="494273"/>
            <a:ext cx="5715" cy="699135"/>
          </a:xfrm>
          <a:custGeom>
            <a:avLst/>
            <a:gdLst/>
            <a:ahLst/>
            <a:cxnLst/>
            <a:rect l="l" t="t" r="r" b="b"/>
            <a:pathLst>
              <a:path w="5714" h="699135">
                <a:moveTo>
                  <a:pt x="5474" y="0"/>
                </a:moveTo>
                <a:lnTo>
                  <a:pt x="0" y="0"/>
                </a:lnTo>
                <a:lnTo>
                  <a:pt x="0" y="698702"/>
                </a:lnTo>
                <a:lnTo>
                  <a:pt x="5474" y="698702"/>
                </a:lnTo>
                <a:lnTo>
                  <a:pt x="5474" y="0"/>
                </a:lnTo>
                <a:close/>
              </a:path>
            </a:pathLst>
          </a:custGeom>
          <a:solidFill>
            <a:srgbClr val="152A4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5" name="object 35"/>
          <p:cNvGrpSpPr/>
          <p:nvPr/>
        </p:nvGrpSpPr>
        <p:grpSpPr>
          <a:xfrm>
            <a:off x="1827509" y="512654"/>
            <a:ext cx="837565" cy="268605"/>
            <a:chOff x="1827509" y="512654"/>
            <a:chExt cx="837565" cy="268605"/>
          </a:xfrm>
        </p:grpSpPr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30280" y="516340"/>
              <a:ext cx="84799" cy="9560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934293" y="516332"/>
              <a:ext cx="13970" cy="95885"/>
            </a:xfrm>
            <a:custGeom>
              <a:avLst/>
              <a:gdLst/>
              <a:ahLst/>
              <a:cxnLst/>
              <a:rect l="l" t="t" r="r" b="b"/>
              <a:pathLst>
                <a:path w="13969" h="95884">
                  <a:moveTo>
                    <a:pt x="13685" y="0"/>
                  </a:moveTo>
                  <a:lnTo>
                    <a:pt x="0" y="0"/>
                  </a:lnTo>
                  <a:lnTo>
                    <a:pt x="0" y="95612"/>
                  </a:lnTo>
                  <a:lnTo>
                    <a:pt x="13685" y="95612"/>
                  </a:lnTo>
                  <a:lnTo>
                    <a:pt x="13685" y="0"/>
                  </a:lnTo>
                  <a:close/>
                </a:path>
              </a:pathLst>
            </a:custGeom>
            <a:solidFill>
              <a:srgbClr val="152A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69857" y="516340"/>
              <a:ext cx="68449" cy="956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60199" y="512654"/>
              <a:ext cx="421503" cy="10297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25488" y="516340"/>
              <a:ext cx="139577" cy="956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27509" y="681819"/>
              <a:ext cx="139577" cy="9561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86300" y="678146"/>
              <a:ext cx="213476" cy="10296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18898" y="652392"/>
              <a:ext cx="101242" cy="125043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30280" y="847298"/>
            <a:ext cx="859356" cy="327291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474065" y="1943480"/>
            <a:ext cx="2552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PRECIO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CONSUMIDOR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522726" y="5027676"/>
            <a:ext cx="577850" cy="114300"/>
          </a:xfrm>
          <a:custGeom>
            <a:avLst/>
            <a:gdLst/>
            <a:ahLst/>
            <a:cxnLst/>
            <a:rect l="l" t="t" r="r" b="b"/>
            <a:pathLst>
              <a:path w="577850" h="114300">
                <a:moveTo>
                  <a:pt x="463296" y="0"/>
                </a:moveTo>
                <a:lnTo>
                  <a:pt x="463296" y="114300"/>
                </a:lnTo>
                <a:lnTo>
                  <a:pt x="539496" y="76200"/>
                </a:lnTo>
                <a:lnTo>
                  <a:pt x="482346" y="76200"/>
                </a:lnTo>
                <a:lnTo>
                  <a:pt x="482346" y="38100"/>
                </a:lnTo>
                <a:lnTo>
                  <a:pt x="539496" y="38100"/>
                </a:lnTo>
                <a:lnTo>
                  <a:pt x="463296" y="0"/>
                </a:lnTo>
                <a:close/>
              </a:path>
              <a:path w="577850" h="114300">
                <a:moveTo>
                  <a:pt x="463296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63296" y="76200"/>
                </a:lnTo>
                <a:lnTo>
                  <a:pt x="463296" y="38100"/>
                </a:lnTo>
                <a:close/>
              </a:path>
              <a:path w="577850" h="114300">
                <a:moveTo>
                  <a:pt x="539496" y="38100"/>
                </a:moveTo>
                <a:lnTo>
                  <a:pt x="482346" y="38100"/>
                </a:lnTo>
                <a:lnTo>
                  <a:pt x="482346" y="76200"/>
                </a:lnTo>
                <a:lnTo>
                  <a:pt x="539496" y="76200"/>
                </a:lnTo>
                <a:lnTo>
                  <a:pt x="577596" y="57150"/>
                </a:lnTo>
                <a:lnTo>
                  <a:pt x="539496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Depto.</a:t>
            </a:r>
            <a:r>
              <a:rPr dirty="0" spc="-1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 spc="-5"/>
              <a:t>Análisis</a:t>
            </a:r>
            <a:r>
              <a:rPr dirty="0" spc="-15"/>
              <a:t> </a:t>
            </a:r>
            <a:r>
              <a:rPr dirty="0" spc="-5"/>
              <a:t>Económico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42342" y="380028"/>
            <a:ext cx="5030470" cy="870585"/>
            <a:chOff x="3142342" y="380028"/>
            <a:chExt cx="5030470" cy="8705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2342" y="380028"/>
              <a:ext cx="5030290" cy="254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3111" y="573024"/>
              <a:ext cx="3588258" cy="6774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09976" y="286003"/>
            <a:ext cx="50546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43255" marR="5080" indent="-63119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ESTRUCTURA</a:t>
            </a:r>
            <a:r>
              <a:rPr dirty="0" spc="-65"/>
              <a:t> </a:t>
            </a:r>
            <a:r>
              <a:rPr dirty="0" spc="-5"/>
              <a:t>DEL</a:t>
            </a:r>
            <a:r>
              <a:rPr dirty="0" spc="-55"/>
              <a:t> </a:t>
            </a:r>
            <a:r>
              <a:rPr dirty="0" spc="-5"/>
              <a:t>PRECIO</a:t>
            </a:r>
            <a:r>
              <a:rPr dirty="0" spc="-15"/>
              <a:t> </a:t>
            </a:r>
            <a:r>
              <a:rPr dirty="0" spc="-10"/>
              <a:t>DE </a:t>
            </a:r>
            <a:r>
              <a:rPr dirty="0"/>
              <a:t>LA </a:t>
            </a:r>
            <a:r>
              <a:rPr dirty="0" spc="-650"/>
              <a:t> </a:t>
            </a:r>
            <a:r>
              <a:rPr dirty="0"/>
              <a:t>GASOLINA</a:t>
            </a:r>
            <a:r>
              <a:rPr dirty="0" spc="-105"/>
              <a:t> </a:t>
            </a:r>
            <a:r>
              <a:rPr dirty="0" spc="-5"/>
              <a:t>REGULAR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6615682"/>
            <a:ext cx="9153525" cy="247650"/>
            <a:chOff x="-4762" y="6615682"/>
            <a:chExt cx="9153525" cy="247650"/>
          </a:xfrm>
        </p:grpSpPr>
        <p:sp>
          <p:nvSpPr>
            <p:cNvPr id="7" name="object 7"/>
            <p:cNvSpPr/>
            <p:nvPr/>
          </p:nvSpPr>
          <p:spPr>
            <a:xfrm>
              <a:off x="0" y="6669023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9144000" y="0"/>
                  </a:moveTo>
                  <a:lnTo>
                    <a:pt x="0" y="0"/>
                  </a:lnTo>
                  <a:lnTo>
                    <a:pt x="0" y="188976"/>
                  </a:lnTo>
                  <a:lnTo>
                    <a:pt x="9144000" y="1889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6669023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0" y="188976"/>
                  </a:moveTo>
                  <a:lnTo>
                    <a:pt x="9144000" y="1889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88976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" y="6615682"/>
              <a:ext cx="1989582" cy="24231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0" y="2350007"/>
            <a:ext cx="3630295" cy="4076700"/>
            <a:chOff x="0" y="2350007"/>
            <a:chExt cx="3630295" cy="40767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350007"/>
              <a:ext cx="3630167" cy="40767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7215" y="2353055"/>
              <a:ext cx="956310" cy="34518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74065" y="1943480"/>
            <a:ext cx="2552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PRECIO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CONSUMIDOR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1416" y="2389759"/>
            <a:ext cx="774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REGU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55395" y="2860378"/>
            <a:ext cx="3261995" cy="767080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  <a:tabLst>
                <a:tab pos="540385" algn="l"/>
              </a:tabLst>
            </a:pPr>
            <a:r>
              <a:rPr dirty="0" sz="1700" spc="-215" b="1">
                <a:latin typeface="Arial"/>
                <a:cs typeface="Arial"/>
              </a:rPr>
              <a:t>23.9	</a:t>
            </a:r>
            <a:r>
              <a:rPr dirty="0" sz="1400" b="1">
                <a:latin typeface="Arial"/>
                <a:cs typeface="Arial"/>
              </a:rPr>
              <a:t>PRECIO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CIF</a:t>
            </a:r>
            <a:endParaRPr sz="1400">
              <a:latin typeface="Arial"/>
              <a:cs typeface="Arial"/>
            </a:endParaRPr>
          </a:p>
          <a:p>
            <a:pPr marL="99695">
              <a:lnSpc>
                <a:spcPct val="100000"/>
              </a:lnSpc>
              <a:spcBef>
                <a:spcPts val="880"/>
              </a:spcBef>
              <a:tabLst>
                <a:tab pos="540385" algn="l"/>
              </a:tabLst>
            </a:pPr>
            <a:r>
              <a:rPr dirty="0" sz="1700" spc="-265" b="1">
                <a:latin typeface="Arial"/>
                <a:cs typeface="Arial"/>
              </a:rPr>
              <a:t>4</a:t>
            </a:r>
            <a:r>
              <a:rPr dirty="0" sz="1700" spc="-125" b="1">
                <a:latin typeface="Arial"/>
                <a:cs typeface="Arial"/>
              </a:rPr>
              <a:t>.</a:t>
            </a:r>
            <a:r>
              <a:rPr dirty="0" sz="1700" b="1">
                <a:latin typeface="Arial"/>
                <a:cs typeface="Arial"/>
              </a:rPr>
              <a:t>	</a:t>
            </a:r>
            <a:r>
              <a:rPr dirty="0" baseline="3968" sz="2100" b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baseline="3968" sz="2100" spc="22" b="1">
                <a:solidFill>
                  <a:srgbClr val="FF3300"/>
                </a:solidFill>
                <a:latin typeface="Arial"/>
                <a:cs typeface="Arial"/>
              </a:rPr>
              <a:t>M</a:t>
            </a:r>
            <a:r>
              <a:rPr dirty="0" baseline="3968" sz="2100" b="1">
                <a:solidFill>
                  <a:srgbClr val="FF3300"/>
                </a:solidFill>
                <a:latin typeface="Arial"/>
                <a:cs typeface="Arial"/>
              </a:rPr>
              <a:t>PUES</a:t>
            </a:r>
            <a:r>
              <a:rPr dirty="0" baseline="3968" sz="2100" spc="-44" b="1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dirty="0" baseline="3968" sz="2100" b="1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dirty="0" baseline="3968" sz="2100" spc="-135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baseline="3968" sz="2100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baseline="3968" sz="2100" spc="-67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baseline="3968" sz="2100" b="1">
                <a:solidFill>
                  <a:srgbClr val="FF3300"/>
                </a:solidFill>
                <a:latin typeface="Arial"/>
                <a:cs typeface="Arial"/>
              </a:rPr>
              <a:t>LA</a:t>
            </a:r>
            <a:r>
              <a:rPr dirty="0" baseline="3968" sz="2100" spc="-97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baseline="3968" sz="2100" b="1">
                <a:solidFill>
                  <a:srgbClr val="FF3300"/>
                </a:solidFill>
                <a:latin typeface="Arial"/>
                <a:cs typeface="Arial"/>
              </a:rPr>
              <a:t>DIST</a:t>
            </a:r>
            <a:r>
              <a:rPr dirty="0" baseline="3968" sz="2100" spc="-15" b="1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dirty="0" baseline="3968" sz="2100" b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baseline="3968" sz="2100" b="1">
                <a:solidFill>
                  <a:srgbClr val="FF3300"/>
                </a:solidFill>
                <a:latin typeface="Arial"/>
                <a:cs typeface="Arial"/>
              </a:rPr>
              <a:t>B</a:t>
            </a:r>
            <a:r>
              <a:rPr dirty="0" baseline="3968" sz="2100" spc="-15" b="1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dirty="0" baseline="3968" sz="2100" b="1">
                <a:solidFill>
                  <a:srgbClr val="FF3300"/>
                </a:solidFill>
                <a:latin typeface="Arial"/>
                <a:cs typeface="Arial"/>
              </a:rPr>
              <a:t>CIO</a:t>
            </a:r>
            <a:r>
              <a:rPr dirty="0" baseline="3968" sz="2100" b="1">
                <a:solidFill>
                  <a:srgbClr val="FF3300"/>
                </a:solidFill>
                <a:latin typeface="Arial"/>
                <a:cs typeface="Arial"/>
              </a:rPr>
              <a:t>N</a:t>
            </a:r>
            <a:endParaRPr baseline="3968"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92065" y="3779646"/>
            <a:ext cx="33762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400" spc="15" b="1">
                <a:solidFill>
                  <a:srgbClr val="FF3300"/>
                </a:solidFill>
                <a:latin typeface="Arial"/>
                <a:cs typeface="Arial"/>
              </a:rPr>
              <a:t>M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ES</a:t>
            </a:r>
            <a:r>
              <a:rPr dirty="0" sz="1400" spc="-35" b="1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dirty="0" sz="1400" spc="-90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dirty="0" sz="1400" spc="10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110" b="1">
                <a:solidFill>
                  <a:srgbClr val="FF3300"/>
                </a:solidFill>
                <a:latin typeface="Arial"/>
                <a:cs typeface="Arial"/>
              </a:rPr>
              <a:t>V</a:t>
            </a:r>
            <a:r>
              <a:rPr dirty="0" sz="1400" spc="-45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OR</a:t>
            </a:r>
            <a:r>
              <a:rPr dirty="0" sz="1400" spc="-25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G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dirty="0" sz="1400" spc="5" b="1">
                <a:solidFill>
                  <a:srgbClr val="FF3300"/>
                </a:solidFill>
                <a:latin typeface="Arial"/>
                <a:cs typeface="Arial"/>
              </a:rPr>
              <a:t>G</a:t>
            </a:r>
            <a:r>
              <a:rPr dirty="0" sz="1400" spc="-30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dirty="0" sz="1400" spc="15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3300"/>
                </a:solidFill>
                <a:latin typeface="Arial"/>
                <a:cs typeface="Arial"/>
              </a:rPr>
              <a:t>12%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83302" y="4177665"/>
            <a:ext cx="2518410" cy="1295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FLETE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TERRESTRE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1400" b="1">
                <a:latin typeface="Arial"/>
                <a:cs typeface="Arial"/>
              </a:rPr>
              <a:t>OTROS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GASTOS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1400" spc="-5" b="1">
                <a:latin typeface="Arial"/>
                <a:cs typeface="Arial"/>
              </a:rPr>
              <a:t>MARGEN </a:t>
            </a:r>
            <a:r>
              <a:rPr dirty="0" sz="1400" b="1">
                <a:latin typeface="Arial"/>
                <a:cs typeface="Arial"/>
              </a:rPr>
              <a:t>DEL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IMPORTADOR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1400" spc="-5" b="1">
                <a:solidFill>
                  <a:srgbClr val="009900"/>
                </a:solidFill>
                <a:latin typeface="Arial"/>
                <a:cs typeface="Arial"/>
              </a:rPr>
              <a:t>MARGEN</a:t>
            </a:r>
            <a:r>
              <a:rPr dirty="0" sz="1400" spc="-10" b="1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9900"/>
                </a:solidFill>
                <a:latin typeface="Arial"/>
                <a:cs typeface="Arial"/>
              </a:rPr>
              <a:t>DEL</a:t>
            </a:r>
            <a:r>
              <a:rPr dirty="0" sz="1400" spc="-45" b="1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9900"/>
                </a:solidFill>
                <a:latin typeface="Arial"/>
                <a:cs typeface="Arial"/>
              </a:rPr>
              <a:t>EXPENDEDOR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67027" y="3048000"/>
            <a:ext cx="631825" cy="699135"/>
            <a:chOff x="1367027" y="3048000"/>
            <a:chExt cx="631825" cy="69913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7027" y="3048000"/>
              <a:ext cx="328409" cy="45491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3415" y="3048000"/>
              <a:ext cx="575310" cy="45491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7027" y="3291840"/>
              <a:ext cx="328409" cy="454914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3780282" y="3076955"/>
            <a:ext cx="576580" cy="114300"/>
          </a:xfrm>
          <a:custGeom>
            <a:avLst/>
            <a:gdLst/>
            <a:ahLst/>
            <a:cxnLst/>
            <a:rect l="l" t="t" r="r" b="b"/>
            <a:pathLst>
              <a:path w="576579" h="114300">
                <a:moveTo>
                  <a:pt x="461771" y="0"/>
                </a:moveTo>
                <a:lnTo>
                  <a:pt x="461771" y="114300"/>
                </a:lnTo>
                <a:lnTo>
                  <a:pt x="537971" y="76200"/>
                </a:lnTo>
                <a:lnTo>
                  <a:pt x="480821" y="76200"/>
                </a:lnTo>
                <a:lnTo>
                  <a:pt x="480821" y="38100"/>
                </a:lnTo>
                <a:lnTo>
                  <a:pt x="537971" y="38100"/>
                </a:lnTo>
                <a:lnTo>
                  <a:pt x="461771" y="0"/>
                </a:lnTo>
                <a:close/>
              </a:path>
              <a:path w="576579" h="114300">
                <a:moveTo>
                  <a:pt x="461771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61771" y="76200"/>
                </a:lnTo>
                <a:lnTo>
                  <a:pt x="461771" y="38100"/>
                </a:lnTo>
                <a:close/>
              </a:path>
              <a:path w="576579" h="114300">
                <a:moveTo>
                  <a:pt x="537971" y="38100"/>
                </a:moveTo>
                <a:lnTo>
                  <a:pt x="480821" y="38100"/>
                </a:lnTo>
                <a:lnTo>
                  <a:pt x="480821" y="76200"/>
                </a:lnTo>
                <a:lnTo>
                  <a:pt x="537971" y="76200"/>
                </a:lnTo>
                <a:lnTo>
                  <a:pt x="576071" y="57150"/>
                </a:lnTo>
                <a:lnTo>
                  <a:pt x="537971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80282" y="3444240"/>
            <a:ext cx="576580" cy="114300"/>
          </a:xfrm>
          <a:custGeom>
            <a:avLst/>
            <a:gdLst/>
            <a:ahLst/>
            <a:cxnLst/>
            <a:rect l="l" t="t" r="r" b="b"/>
            <a:pathLst>
              <a:path w="576579" h="114300">
                <a:moveTo>
                  <a:pt x="461771" y="0"/>
                </a:moveTo>
                <a:lnTo>
                  <a:pt x="461771" y="114300"/>
                </a:lnTo>
                <a:lnTo>
                  <a:pt x="537971" y="76200"/>
                </a:lnTo>
                <a:lnTo>
                  <a:pt x="480821" y="76200"/>
                </a:lnTo>
                <a:lnTo>
                  <a:pt x="480821" y="38100"/>
                </a:lnTo>
                <a:lnTo>
                  <a:pt x="537971" y="38100"/>
                </a:lnTo>
                <a:lnTo>
                  <a:pt x="461771" y="0"/>
                </a:lnTo>
                <a:close/>
              </a:path>
              <a:path w="576579" h="114300">
                <a:moveTo>
                  <a:pt x="461771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61771" y="76200"/>
                </a:lnTo>
                <a:lnTo>
                  <a:pt x="461771" y="38100"/>
                </a:lnTo>
                <a:close/>
              </a:path>
              <a:path w="576579" h="114300">
                <a:moveTo>
                  <a:pt x="537971" y="38100"/>
                </a:moveTo>
                <a:lnTo>
                  <a:pt x="480821" y="38100"/>
                </a:lnTo>
                <a:lnTo>
                  <a:pt x="480821" y="76200"/>
                </a:lnTo>
                <a:lnTo>
                  <a:pt x="537971" y="76200"/>
                </a:lnTo>
                <a:lnTo>
                  <a:pt x="576071" y="57150"/>
                </a:lnTo>
                <a:lnTo>
                  <a:pt x="537971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80282" y="3877055"/>
            <a:ext cx="576580" cy="114300"/>
          </a:xfrm>
          <a:custGeom>
            <a:avLst/>
            <a:gdLst/>
            <a:ahLst/>
            <a:cxnLst/>
            <a:rect l="l" t="t" r="r" b="b"/>
            <a:pathLst>
              <a:path w="576579" h="114300">
                <a:moveTo>
                  <a:pt x="461771" y="0"/>
                </a:moveTo>
                <a:lnTo>
                  <a:pt x="461771" y="114300"/>
                </a:lnTo>
                <a:lnTo>
                  <a:pt x="537971" y="76200"/>
                </a:lnTo>
                <a:lnTo>
                  <a:pt x="480821" y="76200"/>
                </a:lnTo>
                <a:lnTo>
                  <a:pt x="480821" y="38100"/>
                </a:lnTo>
                <a:lnTo>
                  <a:pt x="537971" y="38100"/>
                </a:lnTo>
                <a:lnTo>
                  <a:pt x="461771" y="0"/>
                </a:lnTo>
                <a:close/>
              </a:path>
              <a:path w="576579" h="114300">
                <a:moveTo>
                  <a:pt x="461771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61771" y="76200"/>
                </a:lnTo>
                <a:lnTo>
                  <a:pt x="461771" y="38100"/>
                </a:lnTo>
                <a:close/>
              </a:path>
              <a:path w="576579" h="114300">
                <a:moveTo>
                  <a:pt x="537971" y="38100"/>
                </a:moveTo>
                <a:lnTo>
                  <a:pt x="480821" y="38100"/>
                </a:lnTo>
                <a:lnTo>
                  <a:pt x="480821" y="76200"/>
                </a:lnTo>
                <a:lnTo>
                  <a:pt x="537971" y="76200"/>
                </a:lnTo>
                <a:lnTo>
                  <a:pt x="576071" y="57150"/>
                </a:lnTo>
                <a:lnTo>
                  <a:pt x="537971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80282" y="4216908"/>
            <a:ext cx="576580" cy="114300"/>
          </a:xfrm>
          <a:custGeom>
            <a:avLst/>
            <a:gdLst/>
            <a:ahLst/>
            <a:cxnLst/>
            <a:rect l="l" t="t" r="r" b="b"/>
            <a:pathLst>
              <a:path w="576579" h="114300">
                <a:moveTo>
                  <a:pt x="461771" y="0"/>
                </a:moveTo>
                <a:lnTo>
                  <a:pt x="461771" y="114300"/>
                </a:lnTo>
                <a:lnTo>
                  <a:pt x="537971" y="76200"/>
                </a:lnTo>
                <a:lnTo>
                  <a:pt x="480821" y="76200"/>
                </a:lnTo>
                <a:lnTo>
                  <a:pt x="480821" y="38100"/>
                </a:lnTo>
                <a:lnTo>
                  <a:pt x="537971" y="38100"/>
                </a:lnTo>
                <a:lnTo>
                  <a:pt x="461771" y="0"/>
                </a:lnTo>
                <a:close/>
              </a:path>
              <a:path w="576579" h="114300">
                <a:moveTo>
                  <a:pt x="461771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61771" y="76200"/>
                </a:lnTo>
                <a:lnTo>
                  <a:pt x="461771" y="38100"/>
                </a:lnTo>
                <a:close/>
              </a:path>
              <a:path w="576579" h="114300">
                <a:moveTo>
                  <a:pt x="537971" y="38100"/>
                </a:moveTo>
                <a:lnTo>
                  <a:pt x="480821" y="38100"/>
                </a:lnTo>
                <a:lnTo>
                  <a:pt x="480821" y="76200"/>
                </a:lnTo>
                <a:lnTo>
                  <a:pt x="537971" y="76200"/>
                </a:lnTo>
                <a:lnTo>
                  <a:pt x="576071" y="57150"/>
                </a:lnTo>
                <a:lnTo>
                  <a:pt x="537971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780282" y="4596384"/>
            <a:ext cx="576580" cy="114300"/>
          </a:xfrm>
          <a:custGeom>
            <a:avLst/>
            <a:gdLst/>
            <a:ahLst/>
            <a:cxnLst/>
            <a:rect l="l" t="t" r="r" b="b"/>
            <a:pathLst>
              <a:path w="576579" h="114300">
                <a:moveTo>
                  <a:pt x="461771" y="0"/>
                </a:moveTo>
                <a:lnTo>
                  <a:pt x="461771" y="114300"/>
                </a:lnTo>
                <a:lnTo>
                  <a:pt x="537971" y="76200"/>
                </a:lnTo>
                <a:lnTo>
                  <a:pt x="480821" y="76200"/>
                </a:lnTo>
                <a:lnTo>
                  <a:pt x="480821" y="38100"/>
                </a:lnTo>
                <a:lnTo>
                  <a:pt x="537971" y="38100"/>
                </a:lnTo>
                <a:lnTo>
                  <a:pt x="461771" y="0"/>
                </a:lnTo>
                <a:close/>
              </a:path>
              <a:path w="576579" h="114300">
                <a:moveTo>
                  <a:pt x="461771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61771" y="76200"/>
                </a:lnTo>
                <a:lnTo>
                  <a:pt x="461771" y="38100"/>
                </a:lnTo>
                <a:close/>
              </a:path>
              <a:path w="576579" h="114300">
                <a:moveTo>
                  <a:pt x="537971" y="38100"/>
                </a:moveTo>
                <a:lnTo>
                  <a:pt x="480821" y="38100"/>
                </a:lnTo>
                <a:lnTo>
                  <a:pt x="480821" y="76200"/>
                </a:lnTo>
                <a:lnTo>
                  <a:pt x="537971" y="76200"/>
                </a:lnTo>
                <a:lnTo>
                  <a:pt x="576071" y="57150"/>
                </a:lnTo>
                <a:lnTo>
                  <a:pt x="537971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795521" y="4957571"/>
            <a:ext cx="576580" cy="114300"/>
          </a:xfrm>
          <a:custGeom>
            <a:avLst/>
            <a:gdLst/>
            <a:ahLst/>
            <a:cxnLst/>
            <a:rect l="l" t="t" r="r" b="b"/>
            <a:pathLst>
              <a:path w="576579" h="114300">
                <a:moveTo>
                  <a:pt x="461772" y="0"/>
                </a:moveTo>
                <a:lnTo>
                  <a:pt x="461772" y="114300"/>
                </a:lnTo>
                <a:lnTo>
                  <a:pt x="537972" y="76200"/>
                </a:lnTo>
                <a:lnTo>
                  <a:pt x="480822" y="76200"/>
                </a:lnTo>
                <a:lnTo>
                  <a:pt x="480822" y="38100"/>
                </a:lnTo>
                <a:lnTo>
                  <a:pt x="537972" y="38100"/>
                </a:lnTo>
                <a:lnTo>
                  <a:pt x="461772" y="0"/>
                </a:lnTo>
                <a:close/>
              </a:path>
              <a:path w="576579" h="114300">
                <a:moveTo>
                  <a:pt x="461772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61772" y="76200"/>
                </a:lnTo>
                <a:lnTo>
                  <a:pt x="461772" y="38100"/>
                </a:lnTo>
                <a:close/>
              </a:path>
              <a:path w="576579" h="114300">
                <a:moveTo>
                  <a:pt x="537972" y="38100"/>
                </a:moveTo>
                <a:lnTo>
                  <a:pt x="480822" y="38100"/>
                </a:lnTo>
                <a:lnTo>
                  <a:pt x="480822" y="76200"/>
                </a:lnTo>
                <a:lnTo>
                  <a:pt x="537972" y="76200"/>
                </a:lnTo>
                <a:lnTo>
                  <a:pt x="576072" y="57150"/>
                </a:lnTo>
                <a:lnTo>
                  <a:pt x="537972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26022" y="2500312"/>
            <a:ext cx="725166" cy="14079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507229" y="2449525"/>
            <a:ext cx="7467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Quet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28944" y="1283142"/>
            <a:ext cx="4888865" cy="4991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00" spc="-280" b="1">
                <a:latin typeface="Arial"/>
                <a:cs typeface="Arial"/>
              </a:rPr>
              <a:t>l</a:t>
            </a:r>
            <a:r>
              <a:rPr dirty="0" sz="3100" spc="-370" b="1">
                <a:latin typeface="Arial"/>
                <a:cs typeface="Arial"/>
              </a:rPr>
              <a:t>un</a:t>
            </a:r>
            <a:r>
              <a:rPr dirty="0" sz="3100" spc="-265" b="1">
                <a:latin typeface="Arial"/>
                <a:cs typeface="Arial"/>
              </a:rPr>
              <a:t>es,</a:t>
            </a:r>
            <a:r>
              <a:rPr dirty="0" sz="3100" spc="-160" b="1">
                <a:latin typeface="Arial"/>
                <a:cs typeface="Arial"/>
              </a:rPr>
              <a:t> </a:t>
            </a:r>
            <a:r>
              <a:rPr dirty="0" sz="3100" spc="-315" b="1">
                <a:latin typeface="Arial"/>
                <a:cs typeface="Arial"/>
              </a:rPr>
              <a:t>11</a:t>
            </a:r>
            <a:r>
              <a:rPr dirty="0" sz="3100" spc="-160" b="1">
                <a:latin typeface="Arial"/>
                <a:cs typeface="Arial"/>
              </a:rPr>
              <a:t> </a:t>
            </a:r>
            <a:r>
              <a:rPr dirty="0" sz="3100" spc="-375" b="1">
                <a:latin typeface="Arial"/>
                <a:cs typeface="Arial"/>
              </a:rPr>
              <a:t>d</a:t>
            </a:r>
            <a:r>
              <a:rPr dirty="0" sz="3100" spc="-315" b="1">
                <a:latin typeface="Arial"/>
                <a:cs typeface="Arial"/>
              </a:rPr>
              <a:t>e</a:t>
            </a:r>
            <a:r>
              <a:rPr dirty="0" sz="3100" spc="-160" b="1">
                <a:latin typeface="Arial"/>
                <a:cs typeface="Arial"/>
              </a:rPr>
              <a:t> </a:t>
            </a:r>
            <a:r>
              <a:rPr dirty="0" sz="3100" spc="-315" b="1">
                <a:latin typeface="Arial"/>
                <a:cs typeface="Arial"/>
              </a:rPr>
              <a:t>se</a:t>
            </a:r>
            <a:r>
              <a:rPr dirty="0" sz="3100" spc="-375" b="1">
                <a:latin typeface="Arial"/>
                <a:cs typeface="Arial"/>
              </a:rPr>
              <a:t>p</a:t>
            </a:r>
            <a:r>
              <a:rPr dirty="0" sz="3100" spc="-215" b="1">
                <a:latin typeface="Arial"/>
                <a:cs typeface="Arial"/>
              </a:rPr>
              <a:t>t</a:t>
            </a:r>
            <a:r>
              <a:rPr dirty="0" sz="3100" spc="-280" b="1">
                <a:latin typeface="Arial"/>
                <a:cs typeface="Arial"/>
              </a:rPr>
              <a:t>i</a:t>
            </a:r>
            <a:r>
              <a:rPr dirty="0" sz="3100" spc="-315" b="1">
                <a:latin typeface="Arial"/>
                <a:cs typeface="Arial"/>
              </a:rPr>
              <a:t>e</a:t>
            </a:r>
            <a:r>
              <a:rPr dirty="0" sz="3100" spc="-535" b="1">
                <a:latin typeface="Arial"/>
                <a:cs typeface="Arial"/>
              </a:rPr>
              <a:t>m</a:t>
            </a:r>
            <a:r>
              <a:rPr dirty="0" sz="3100" spc="-370" b="1">
                <a:latin typeface="Arial"/>
                <a:cs typeface="Arial"/>
              </a:rPr>
              <a:t>b</a:t>
            </a:r>
            <a:r>
              <a:rPr dirty="0" sz="3100" spc="-270" b="1">
                <a:latin typeface="Arial"/>
                <a:cs typeface="Arial"/>
              </a:rPr>
              <a:t>r</a:t>
            </a:r>
            <a:r>
              <a:rPr dirty="0" sz="3100" spc="-315" b="1">
                <a:latin typeface="Arial"/>
                <a:cs typeface="Arial"/>
              </a:rPr>
              <a:t>e</a:t>
            </a:r>
            <a:r>
              <a:rPr dirty="0" sz="3100" spc="-160" b="1">
                <a:latin typeface="Arial"/>
                <a:cs typeface="Arial"/>
              </a:rPr>
              <a:t> </a:t>
            </a:r>
            <a:r>
              <a:rPr dirty="0" sz="3100" spc="-375" b="1">
                <a:latin typeface="Arial"/>
                <a:cs typeface="Arial"/>
              </a:rPr>
              <a:t>d</a:t>
            </a:r>
            <a:r>
              <a:rPr dirty="0" sz="3100" spc="-315" b="1">
                <a:latin typeface="Arial"/>
                <a:cs typeface="Arial"/>
              </a:rPr>
              <a:t>e</a:t>
            </a:r>
            <a:r>
              <a:rPr dirty="0" sz="3100" spc="-160" b="1">
                <a:latin typeface="Arial"/>
                <a:cs typeface="Arial"/>
              </a:rPr>
              <a:t> </a:t>
            </a:r>
            <a:r>
              <a:rPr dirty="0" sz="3100" spc="-315" b="1">
                <a:latin typeface="Arial"/>
                <a:cs typeface="Arial"/>
              </a:rPr>
              <a:t>2023</a:t>
            </a:r>
            <a:endParaRPr sz="3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35319" y="2550616"/>
            <a:ext cx="213360" cy="281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50" spc="10" b="1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6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54693" y="2938575"/>
            <a:ext cx="553085" cy="2602230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1650" spc="-20" b="1">
                <a:latin typeface="Arial"/>
                <a:cs typeface="Arial"/>
              </a:rPr>
              <a:t>67</a:t>
            </a:r>
            <a:r>
              <a:rPr dirty="0" sz="1650" spc="50" b="1">
                <a:latin typeface="Arial"/>
                <a:cs typeface="Arial"/>
              </a:rPr>
              <a:t>.</a:t>
            </a:r>
            <a:r>
              <a:rPr dirty="0" sz="1650" spc="-20" b="1">
                <a:latin typeface="Arial"/>
                <a:cs typeface="Arial"/>
              </a:rPr>
              <a:t>6</a:t>
            </a:r>
            <a:r>
              <a:rPr dirty="0" sz="1650" spc="5" b="1">
                <a:latin typeface="Arial"/>
                <a:cs typeface="Arial"/>
              </a:rPr>
              <a:t>2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1650" spc="-20" b="1">
                <a:latin typeface="Arial"/>
                <a:cs typeface="Arial"/>
              </a:rPr>
              <a:t>12</a:t>
            </a:r>
            <a:r>
              <a:rPr dirty="0" sz="1650" spc="50" b="1">
                <a:latin typeface="Arial"/>
                <a:cs typeface="Arial"/>
              </a:rPr>
              <a:t>.</a:t>
            </a:r>
            <a:r>
              <a:rPr dirty="0" sz="1650" spc="-20" b="1">
                <a:latin typeface="Arial"/>
                <a:cs typeface="Arial"/>
              </a:rPr>
              <a:t>9</a:t>
            </a:r>
            <a:r>
              <a:rPr dirty="0" sz="1650" spc="5" b="1">
                <a:latin typeface="Arial"/>
                <a:cs typeface="Arial"/>
              </a:rPr>
              <a:t>9</a:t>
            </a:r>
            <a:endParaRPr sz="165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994"/>
              </a:spcBef>
            </a:pPr>
            <a:r>
              <a:rPr dirty="0" sz="1650" spc="5" b="1">
                <a:latin typeface="Arial"/>
                <a:cs typeface="Arial"/>
              </a:rPr>
              <a:t>9.32</a:t>
            </a:r>
            <a:endParaRPr sz="165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990"/>
              </a:spcBef>
            </a:pPr>
            <a:r>
              <a:rPr dirty="0" sz="1650" spc="5" b="1">
                <a:latin typeface="Arial"/>
                <a:cs typeface="Arial"/>
              </a:rPr>
              <a:t>1.16</a:t>
            </a:r>
            <a:endParaRPr sz="165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865"/>
              </a:spcBef>
            </a:pPr>
            <a:r>
              <a:rPr dirty="0" sz="1650" spc="5" b="1">
                <a:latin typeface="Arial"/>
                <a:cs typeface="Arial"/>
              </a:rPr>
              <a:t>0.71</a:t>
            </a:r>
            <a:endParaRPr sz="165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860"/>
              </a:spcBef>
            </a:pPr>
            <a:r>
              <a:rPr dirty="0" sz="1650" spc="5" b="1">
                <a:latin typeface="Arial"/>
                <a:cs typeface="Arial"/>
              </a:rPr>
              <a:t>3.80</a:t>
            </a:r>
            <a:endParaRPr sz="165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994"/>
              </a:spcBef>
            </a:pPr>
            <a:r>
              <a:rPr dirty="0" sz="1650" spc="5" b="1">
                <a:latin typeface="Arial"/>
                <a:cs typeface="Arial"/>
              </a:rPr>
              <a:t>4.43</a:t>
            </a:r>
            <a:endParaRPr sz="16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48867" y="2792387"/>
            <a:ext cx="774700" cy="81788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800" spc="-5" b="1">
                <a:latin typeface="Arial"/>
                <a:cs typeface="Arial"/>
              </a:rPr>
              <a:t>Q3</a:t>
            </a:r>
            <a:r>
              <a:rPr dirty="0" sz="1800" spc="-15" b="1">
                <a:latin typeface="Arial"/>
                <a:cs typeface="Arial"/>
              </a:rPr>
              <a:t>5</a:t>
            </a:r>
            <a:r>
              <a:rPr dirty="0" sz="1800" spc="-5" b="1">
                <a:latin typeface="Arial"/>
                <a:cs typeface="Arial"/>
              </a:rPr>
              <a:t>.42</a:t>
            </a:r>
            <a:endParaRPr sz="1800">
              <a:latin typeface="Arial"/>
              <a:cs typeface="Arial"/>
            </a:endParaRPr>
          </a:p>
          <a:p>
            <a:pPr marL="245745">
              <a:lnSpc>
                <a:spcPct val="100000"/>
              </a:lnSpc>
              <a:spcBef>
                <a:spcPts val="110"/>
              </a:spcBef>
            </a:pPr>
            <a:r>
              <a:rPr dirty="0" sz="1600" spc="-5" b="1">
                <a:latin typeface="Arial"/>
                <a:cs typeface="Arial"/>
              </a:rPr>
              <a:t>/gln</a:t>
            </a:r>
            <a:endParaRPr sz="1600">
              <a:latin typeface="Arial"/>
              <a:cs typeface="Arial"/>
            </a:endParaRPr>
          </a:p>
          <a:p>
            <a:pPr marL="245745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03885" y="523719"/>
            <a:ext cx="122555" cy="691515"/>
          </a:xfrm>
          <a:custGeom>
            <a:avLst/>
            <a:gdLst/>
            <a:ahLst/>
            <a:cxnLst/>
            <a:rect l="l" t="t" r="r" b="b"/>
            <a:pathLst>
              <a:path w="122554" h="691515">
                <a:moveTo>
                  <a:pt x="122120" y="0"/>
                </a:moveTo>
                <a:lnTo>
                  <a:pt x="0" y="84582"/>
                </a:lnTo>
                <a:lnTo>
                  <a:pt x="0" y="691353"/>
                </a:lnTo>
                <a:lnTo>
                  <a:pt x="122120" y="584708"/>
                </a:lnTo>
                <a:lnTo>
                  <a:pt x="122120" y="0"/>
                </a:lnTo>
                <a:close/>
              </a:path>
            </a:pathLst>
          </a:custGeom>
          <a:solidFill>
            <a:srgbClr val="2B8FB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3704" y="384048"/>
            <a:ext cx="1221197" cy="831024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734476" y="431789"/>
            <a:ext cx="5715" cy="699135"/>
          </a:xfrm>
          <a:custGeom>
            <a:avLst/>
            <a:gdLst/>
            <a:ahLst/>
            <a:cxnLst/>
            <a:rect l="l" t="t" r="r" b="b"/>
            <a:pathLst>
              <a:path w="5714" h="699135">
                <a:moveTo>
                  <a:pt x="5427" y="0"/>
                </a:moveTo>
                <a:lnTo>
                  <a:pt x="0" y="0"/>
                </a:lnTo>
                <a:lnTo>
                  <a:pt x="0" y="698702"/>
                </a:lnTo>
                <a:lnTo>
                  <a:pt x="5427" y="698702"/>
                </a:lnTo>
                <a:lnTo>
                  <a:pt x="5427" y="0"/>
                </a:lnTo>
                <a:close/>
              </a:path>
            </a:pathLst>
          </a:custGeom>
          <a:solidFill>
            <a:srgbClr val="152A4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7" name="object 37"/>
          <p:cNvGrpSpPr/>
          <p:nvPr/>
        </p:nvGrpSpPr>
        <p:grpSpPr>
          <a:xfrm>
            <a:off x="1834859" y="450170"/>
            <a:ext cx="830580" cy="268605"/>
            <a:chOff x="1834859" y="450170"/>
            <a:chExt cx="830580" cy="268605"/>
          </a:xfrm>
        </p:grpSpPr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37606" y="453856"/>
              <a:ext cx="84079" cy="9560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940737" y="453848"/>
              <a:ext cx="13970" cy="95885"/>
            </a:xfrm>
            <a:custGeom>
              <a:avLst/>
              <a:gdLst/>
              <a:ahLst/>
              <a:cxnLst/>
              <a:rect l="l" t="t" r="r" b="b"/>
              <a:pathLst>
                <a:path w="13969" h="95884">
                  <a:moveTo>
                    <a:pt x="13569" y="0"/>
                  </a:moveTo>
                  <a:lnTo>
                    <a:pt x="0" y="0"/>
                  </a:lnTo>
                  <a:lnTo>
                    <a:pt x="0" y="95612"/>
                  </a:lnTo>
                  <a:lnTo>
                    <a:pt x="13569" y="95612"/>
                  </a:lnTo>
                  <a:lnTo>
                    <a:pt x="13569" y="0"/>
                  </a:lnTo>
                  <a:close/>
                </a:path>
              </a:pathLst>
            </a:custGeom>
            <a:solidFill>
              <a:srgbClr val="152A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5999" y="453856"/>
              <a:ext cx="67868" cy="956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65574" y="450170"/>
              <a:ext cx="417925" cy="10297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26913" y="453856"/>
              <a:ext cx="138392" cy="9560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34859" y="619335"/>
              <a:ext cx="138392" cy="9561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92302" y="589908"/>
              <a:ext cx="331006" cy="128716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37606" y="784814"/>
            <a:ext cx="852061" cy="327291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3795395" y="5318378"/>
            <a:ext cx="633095" cy="114300"/>
          </a:xfrm>
          <a:custGeom>
            <a:avLst/>
            <a:gdLst/>
            <a:ahLst/>
            <a:cxnLst/>
            <a:rect l="l" t="t" r="r" b="b"/>
            <a:pathLst>
              <a:path w="633095" h="114300">
                <a:moveTo>
                  <a:pt x="595359" y="37846"/>
                </a:moveTo>
                <a:lnTo>
                  <a:pt x="537209" y="37846"/>
                </a:lnTo>
                <a:lnTo>
                  <a:pt x="537463" y="75946"/>
                </a:lnTo>
                <a:lnTo>
                  <a:pt x="518455" y="76130"/>
                </a:lnTo>
                <a:lnTo>
                  <a:pt x="518794" y="114300"/>
                </a:lnTo>
                <a:lnTo>
                  <a:pt x="632587" y="56007"/>
                </a:lnTo>
                <a:lnTo>
                  <a:pt x="595359" y="37846"/>
                </a:lnTo>
                <a:close/>
              </a:path>
              <a:path w="633095" h="114300">
                <a:moveTo>
                  <a:pt x="518117" y="38031"/>
                </a:moveTo>
                <a:lnTo>
                  <a:pt x="0" y="43053"/>
                </a:lnTo>
                <a:lnTo>
                  <a:pt x="253" y="81153"/>
                </a:lnTo>
                <a:lnTo>
                  <a:pt x="518455" y="76130"/>
                </a:lnTo>
                <a:lnTo>
                  <a:pt x="518117" y="38031"/>
                </a:lnTo>
                <a:close/>
              </a:path>
              <a:path w="633095" h="114300">
                <a:moveTo>
                  <a:pt x="537209" y="37846"/>
                </a:moveTo>
                <a:lnTo>
                  <a:pt x="518117" y="38031"/>
                </a:lnTo>
                <a:lnTo>
                  <a:pt x="518455" y="76130"/>
                </a:lnTo>
                <a:lnTo>
                  <a:pt x="537463" y="75946"/>
                </a:lnTo>
                <a:lnTo>
                  <a:pt x="537209" y="37846"/>
                </a:lnTo>
                <a:close/>
              </a:path>
              <a:path w="633095" h="114300">
                <a:moveTo>
                  <a:pt x="517778" y="0"/>
                </a:moveTo>
                <a:lnTo>
                  <a:pt x="518117" y="38031"/>
                </a:lnTo>
                <a:lnTo>
                  <a:pt x="595359" y="37846"/>
                </a:lnTo>
                <a:lnTo>
                  <a:pt x="51777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Depto.</a:t>
            </a:r>
            <a:r>
              <a:rPr dirty="0" spc="-1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 spc="-5"/>
              <a:t>Análisis</a:t>
            </a:r>
            <a:r>
              <a:rPr dirty="0" spc="-15"/>
              <a:t> </a:t>
            </a:r>
            <a:r>
              <a:rPr dirty="0" spc="-5"/>
              <a:t>Económico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6693" y="596436"/>
            <a:ext cx="4722495" cy="870585"/>
            <a:chOff x="3506693" y="596436"/>
            <a:chExt cx="4722495" cy="8705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6693" y="596436"/>
              <a:ext cx="4722184" cy="254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8664" y="789431"/>
              <a:ext cx="3821430" cy="6774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4846" y="501777"/>
            <a:ext cx="474980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04825" marR="5080" indent="-492759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ESTRUCTURA</a:t>
            </a:r>
            <a:r>
              <a:rPr dirty="0" spc="-70"/>
              <a:t> </a:t>
            </a:r>
            <a:r>
              <a:rPr dirty="0" spc="-5"/>
              <a:t>DEL</a:t>
            </a:r>
            <a:r>
              <a:rPr dirty="0" spc="-65"/>
              <a:t> </a:t>
            </a:r>
            <a:r>
              <a:rPr dirty="0" spc="-5"/>
              <a:t>PRECIO</a:t>
            </a:r>
            <a:r>
              <a:rPr dirty="0" spc="-25"/>
              <a:t> </a:t>
            </a:r>
            <a:r>
              <a:rPr dirty="0"/>
              <a:t>DEL </a:t>
            </a:r>
            <a:r>
              <a:rPr dirty="0" spc="-650"/>
              <a:t> </a:t>
            </a:r>
            <a:r>
              <a:rPr dirty="0" spc="-5"/>
              <a:t>COMBUSTIBLE</a:t>
            </a:r>
            <a:r>
              <a:rPr dirty="0"/>
              <a:t> </a:t>
            </a:r>
            <a:r>
              <a:rPr dirty="0" spc="-5"/>
              <a:t>DIESEL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6615682"/>
            <a:ext cx="9153525" cy="247650"/>
            <a:chOff x="-4762" y="6615682"/>
            <a:chExt cx="9153525" cy="247650"/>
          </a:xfrm>
        </p:grpSpPr>
        <p:sp>
          <p:nvSpPr>
            <p:cNvPr id="7" name="object 7"/>
            <p:cNvSpPr/>
            <p:nvPr/>
          </p:nvSpPr>
          <p:spPr>
            <a:xfrm>
              <a:off x="0" y="6669023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9144000" y="0"/>
                  </a:moveTo>
                  <a:lnTo>
                    <a:pt x="0" y="0"/>
                  </a:lnTo>
                  <a:lnTo>
                    <a:pt x="0" y="188976"/>
                  </a:lnTo>
                  <a:lnTo>
                    <a:pt x="9144000" y="1889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6669023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0" y="188976"/>
                  </a:moveTo>
                  <a:lnTo>
                    <a:pt x="9144000" y="1889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88976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" y="6615682"/>
              <a:ext cx="1989582" cy="24231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08204" y="2406408"/>
            <a:ext cx="3630295" cy="4091940"/>
            <a:chOff x="108204" y="2406408"/>
            <a:chExt cx="3630295" cy="409194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204" y="2421636"/>
              <a:ext cx="3630167" cy="40767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4000" y="2406408"/>
              <a:ext cx="884682" cy="40156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625346" y="2448560"/>
            <a:ext cx="6692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ESEL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51788" y="3112020"/>
            <a:ext cx="778510" cy="511809"/>
            <a:chOff x="1351788" y="3112020"/>
            <a:chExt cx="778510" cy="511809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1788" y="3112020"/>
              <a:ext cx="369557" cy="5112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5796" y="3112020"/>
              <a:ext cx="649985" cy="5112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60220" y="3112020"/>
              <a:ext cx="369557" cy="511289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3925061" y="3084576"/>
            <a:ext cx="576580" cy="114300"/>
          </a:xfrm>
          <a:custGeom>
            <a:avLst/>
            <a:gdLst/>
            <a:ahLst/>
            <a:cxnLst/>
            <a:rect l="l" t="t" r="r" b="b"/>
            <a:pathLst>
              <a:path w="576579" h="114300">
                <a:moveTo>
                  <a:pt x="461772" y="0"/>
                </a:moveTo>
                <a:lnTo>
                  <a:pt x="461772" y="114300"/>
                </a:lnTo>
                <a:lnTo>
                  <a:pt x="537972" y="76200"/>
                </a:lnTo>
                <a:lnTo>
                  <a:pt x="480822" y="76200"/>
                </a:lnTo>
                <a:lnTo>
                  <a:pt x="480822" y="38100"/>
                </a:lnTo>
                <a:lnTo>
                  <a:pt x="537972" y="38100"/>
                </a:lnTo>
                <a:lnTo>
                  <a:pt x="461772" y="0"/>
                </a:lnTo>
                <a:close/>
              </a:path>
              <a:path w="576579" h="114300">
                <a:moveTo>
                  <a:pt x="461772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61772" y="76200"/>
                </a:lnTo>
                <a:lnTo>
                  <a:pt x="461772" y="38100"/>
                </a:lnTo>
                <a:close/>
              </a:path>
              <a:path w="576579" h="114300">
                <a:moveTo>
                  <a:pt x="537972" y="38100"/>
                </a:moveTo>
                <a:lnTo>
                  <a:pt x="480822" y="38100"/>
                </a:lnTo>
                <a:lnTo>
                  <a:pt x="480822" y="76200"/>
                </a:lnTo>
                <a:lnTo>
                  <a:pt x="537972" y="76200"/>
                </a:lnTo>
                <a:lnTo>
                  <a:pt x="576072" y="57150"/>
                </a:lnTo>
                <a:lnTo>
                  <a:pt x="537972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23538" y="3424428"/>
            <a:ext cx="577850" cy="114300"/>
          </a:xfrm>
          <a:custGeom>
            <a:avLst/>
            <a:gdLst/>
            <a:ahLst/>
            <a:cxnLst/>
            <a:rect l="l" t="t" r="r" b="b"/>
            <a:pathLst>
              <a:path w="577850" h="114300">
                <a:moveTo>
                  <a:pt x="463296" y="0"/>
                </a:moveTo>
                <a:lnTo>
                  <a:pt x="463296" y="114300"/>
                </a:lnTo>
                <a:lnTo>
                  <a:pt x="539496" y="76200"/>
                </a:lnTo>
                <a:lnTo>
                  <a:pt x="482346" y="76200"/>
                </a:lnTo>
                <a:lnTo>
                  <a:pt x="482346" y="38100"/>
                </a:lnTo>
                <a:lnTo>
                  <a:pt x="539496" y="38100"/>
                </a:lnTo>
                <a:lnTo>
                  <a:pt x="463296" y="0"/>
                </a:lnTo>
                <a:close/>
              </a:path>
              <a:path w="577850" h="114300">
                <a:moveTo>
                  <a:pt x="463296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63296" y="76200"/>
                </a:lnTo>
                <a:lnTo>
                  <a:pt x="463296" y="38100"/>
                </a:lnTo>
                <a:close/>
              </a:path>
              <a:path w="577850" h="114300">
                <a:moveTo>
                  <a:pt x="539496" y="38100"/>
                </a:moveTo>
                <a:lnTo>
                  <a:pt x="482346" y="38100"/>
                </a:lnTo>
                <a:lnTo>
                  <a:pt x="482346" y="76200"/>
                </a:lnTo>
                <a:lnTo>
                  <a:pt x="539496" y="76200"/>
                </a:lnTo>
                <a:lnTo>
                  <a:pt x="577596" y="57150"/>
                </a:lnTo>
                <a:lnTo>
                  <a:pt x="539496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23538" y="3803903"/>
            <a:ext cx="577850" cy="114300"/>
          </a:xfrm>
          <a:custGeom>
            <a:avLst/>
            <a:gdLst/>
            <a:ahLst/>
            <a:cxnLst/>
            <a:rect l="l" t="t" r="r" b="b"/>
            <a:pathLst>
              <a:path w="577850" h="114300">
                <a:moveTo>
                  <a:pt x="463296" y="0"/>
                </a:moveTo>
                <a:lnTo>
                  <a:pt x="463296" y="114300"/>
                </a:lnTo>
                <a:lnTo>
                  <a:pt x="539496" y="76200"/>
                </a:lnTo>
                <a:lnTo>
                  <a:pt x="482346" y="76200"/>
                </a:lnTo>
                <a:lnTo>
                  <a:pt x="482346" y="38100"/>
                </a:lnTo>
                <a:lnTo>
                  <a:pt x="539496" y="38100"/>
                </a:lnTo>
                <a:lnTo>
                  <a:pt x="463296" y="0"/>
                </a:lnTo>
                <a:close/>
              </a:path>
              <a:path w="577850" h="114300">
                <a:moveTo>
                  <a:pt x="463296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63296" y="76200"/>
                </a:lnTo>
                <a:lnTo>
                  <a:pt x="463296" y="38100"/>
                </a:lnTo>
                <a:close/>
              </a:path>
              <a:path w="577850" h="114300">
                <a:moveTo>
                  <a:pt x="539496" y="38100"/>
                </a:moveTo>
                <a:lnTo>
                  <a:pt x="482346" y="38100"/>
                </a:lnTo>
                <a:lnTo>
                  <a:pt x="482346" y="76200"/>
                </a:lnTo>
                <a:lnTo>
                  <a:pt x="539496" y="76200"/>
                </a:lnTo>
                <a:lnTo>
                  <a:pt x="577596" y="57150"/>
                </a:lnTo>
                <a:lnTo>
                  <a:pt x="539496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23538" y="4236720"/>
            <a:ext cx="577850" cy="114300"/>
          </a:xfrm>
          <a:custGeom>
            <a:avLst/>
            <a:gdLst/>
            <a:ahLst/>
            <a:cxnLst/>
            <a:rect l="l" t="t" r="r" b="b"/>
            <a:pathLst>
              <a:path w="577850" h="114300">
                <a:moveTo>
                  <a:pt x="463296" y="0"/>
                </a:moveTo>
                <a:lnTo>
                  <a:pt x="463296" y="114299"/>
                </a:lnTo>
                <a:lnTo>
                  <a:pt x="539496" y="76199"/>
                </a:lnTo>
                <a:lnTo>
                  <a:pt x="482346" y="76199"/>
                </a:lnTo>
                <a:lnTo>
                  <a:pt x="482346" y="38099"/>
                </a:lnTo>
                <a:lnTo>
                  <a:pt x="539496" y="38099"/>
                </a:lnTo>
                <a:lnTo>
                  <a:pt x="463296" y="0"/>
                </a:lnTo>
                <a:close/>
              </a:path>
              <a:path w="577850" h="114300">
                <a:moveTo>
                  <a:pt x="463296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463296" y="76199"/>
                </a:lnTo>
                <a:lnTo>
                  <a:pt x="463296" y="38099"/>
                </a:lnTo>
                <a:close/>
              </a:path>
              <a:path w="577850" h="114300">
                <a:moveTo>
                  <a:pt x="539496" y="38099"/>
                </a:moveTo>
                <a:lnTo>
                  <a:pt x="482346" y="38099"/>
                </a:lnTo>
                <a:lnTo>
                  <a:pt x="482346" y="76199"/>
                </a:lnTo>
                <a:lnTo>
                  <a:pt x="539496" y="76199"/>
                </a:lnTo>
                <a:lnTo>
                  <a:pt x="577596" y="57149"/>
                </a:lnTo>
                <a:lnTo>
                  <a:pt x="539496" y="3809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23538" y="4596384"/>
            <a:ext cx="577850" cy="114300"/>
          </a:xfrm>
          <a:custGeom>
            <a:avLst/>
            <a:gdLst/>
            <a:ahLst/>
            <a:cxnLst/>
            <a:rect l="l" t="t" r="r" b="b"/>
            <a:pathLst>
              <a:path w="577850" h="114300">
                <a:moveTo>
                  <a:pt x="463296" y="0"/>
                </a:moveTo>
                <a:lnTo>
                  <a:pt x="463296" y="114300"/>
                </a:lnTo>
                <a:lnTo>
                  <a:pt x="539496" y="76200"/>
                </a:lnTo>
                <a:lnTo>
                  <a:pt x="482346" y="76200"/>
                </a:lnTo>
                <a:lnTo>
                  <a:pt x="482346" y="38100"/>
                </a:lnTo>
                <a:lnTo>
                  <a:pt x="539496" y="38100"/>
                </a:lnTo>
                <a:lnTo>
                  <a:pt x="463296" y="0"/>
                </a:lnTo>
                <a:close/>
              </a:path>
              <a:path w="577850" h="114300">
                <a:moveTo>
                  <a:pt x="463296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63296" y="76200"/>
                </a:lnTo>
                <a:lnTo>
                  <a:pt x="463296" y="38100"/>
                </a:lnTo>
                <a:close/>
              </a:path>
              <a:path w="577850" h="114300">
                <a:moveTo>
                  <a:pt x="539496" y="38100"/>
                </a:moveTo>
                <a:lnTo>
                  <a:pt x="482346" y="38100"/>
                </a:lnTo>
                <a:lnTo>
                  <a:pt x="482346" y="76200"/>
                </a:lnTo>
                <a:lnTo>
                  <a:pt x="539496" y="76200"/>
                </a:lnTo>
                <a:lnTo>
                  <a:pt x="577596" y="57150"/>
                </a:lnTo>
                <a:lnTo>
                  <a:pt x="539496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23538" y="4957571"/>
            <a:ext cx="577850" cy="114300"/>
          </a:xfrm>
          <a:custGeom>
            <a:avLst/>
            <a:gdLst/>
            <a:ahLst/>
            <a:cxnLst/>
            <a:rect l="l" t="t" r="r" b="b"/>
            <a:pathLst>
              <a:path w="577850" h="114300">
                <a:moveTo>
                  <a:pt x="463296" y="0"/>
                </a:moveTo>
                <a:lnTo>
                  <a:pt x="463296" y="114300"/>
                </a:lnTo>
                <a:lnTo>
                  <a:pt x="539496" y="76200"/>
                </a:lnTo>
                <a:lnTo>
                  <a:pt x="482346" y="76200"/>
                </a:lnTo>
                <a:lnTo>
                  <a:pt x="482346" y="38100"/>
                </a:lnTo>
                <a:lnTo>
                  <a:pt x="539496" y="38100"/>
                </a:lnTo>
                <a:lnTo>
                  <a:pt x="463296" y="0"/>
                </a:lnTo>
                <a:close/>
              </a:path>
              <a:path w="577850" h="114300">
                <a:moveTo>
                  <a:pt x="463296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63296" y="76200"/>
                </a:lnTo>
                <a:lnTo>
                  <a:pt x="463296" y="38100"/>
                </a:lnTo>
                <a:close/>
              </a:path>
              <a:path w="577850" h="114300">
                <a:moveTo>
                  <a:pt x="539496" y="38100"/>
                </a:moveTo>
                <a:lnTo>
                  <a:pt x="482346" y="38100"/>
                </a:lnTo>
                <a:lnTo>
                  <a:pt x="482346" y="76200"/>
                </a:lnTo>
                <a:lnTo>
                  <a:pt x="539496" y="76200"/>
                </a:lnTo>
                <a:lnTo>
                  <a:pt x="577596" y="57150"/>
                </a:lnTo>
                <a:lnTo>
                  <a:pt x="539496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429503" y="2956306"/>
            <a:ext cx="2728595" cy="5899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"/>
                <a:cs typeface="Arial"/>
              </a:rPr>
              <a:t>PRECIO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CIF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400" spc="15" b="1">
                <a:solidFill>
                  <a:srgbClr val="FF3300"/>
                </a:solidFill>
                <a:latin typeface="Arial"/>
                <a:cs typeface="Arial"/>
              </a:rPr>
              <a:t>M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ES</a:t>
            </a:r>
            <a:r>
              <a:rPr dirty="0" sz="1400" spc="-35" b="1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dirty="0" sz="1400" spc="-90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spc="-50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spc="-65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BUC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43220" y="3725113"/>
            <a:ext cx="337629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400" spc="20" b="1">
                <a:solidFill>
                  <a:srgbClr val="FF3300"/>
                </a:solidFill>
                <a:latin typeface="Arial"/>
                <a:cs typeface="Arial"/>
              </a:rPr>
              <a:t>M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ES</a:t>
            </a:r>
            <a:r>
              <a:rPr dirty="0" sz="1400" spc="-40" b="1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dirty="0" sz="1400" spc="5" b="1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dirty="0" sz="1400" spc="-95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dirty="0" sz="1400" spc="10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110" b="1">
                <a:solidFill>
                  <a:srgbClr val="FF3300"/>
                </a:solidFill>
                <a:latin typeface="Arial"/>
                <a:cs typeface="Arial"/>
              </a:rPr>
              <a:t>V</a:t>
            </a:r>
            <a:r>
              <a:rPr dirty="0" sz="1400" spc="-45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OR</a:t>
            </a:r>
            <a:r>
              <a:rPr dirty="0" sz="1400" spc="-30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spc="5" b="1">
                <a:solidFill>
                  <a:srgbClr val="FF3300"/>
                </a:solidFill>
                <a:latin typeface="Arial"/>
                <a:cs typeface="Arial"/>
              </a:rPr>
              <a:t>G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dirty="0" sz="1400" spc="10" b="1">
                <a:solidFill>
                  <a:srgbClr val="FF3300"/>
                </a:solidFill>
                <a:latin typeface="Arial"/>
                <a:cs typeface="Arial"/>
              </a:rPr>
              <a:t>G</a:t>
            </a:r>
            <a:r>
              <a:rPr dirty="0" sz="1400" spc="-35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dirty="0" sz="1400" spc="5" b="1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dirty="0" sz="1400" spc="10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3300"/>
                </a:solidFill>
                <a:latin typeface="Arial"/>
                <a:cs typeface="Arial"/>
              </a:rPr>
              <a:t>12%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67350" y="3986504"/>
            <a:ext cx="1713230" cy="664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9600"/>
              </a:lnSpc>
              <a:spcBef>
                <a:spcPts val="95"/>
              </a:spcBef>
            </a:pPr>
            <a:r>
              <a:rPr dirty="0" sz="1400" spc="-5" b="1">
                <a:latin typeface="Arial"/>
                <a:cs typeface="Arial"/>
              </a:rPr>
              <a:t>FLETE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TERRESTRE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OTROS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GASTOS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37123" y="4780534"/>
            <a:ext cx="24650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MARGEN DEL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IMPORTADOR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43220" y="5150358"/>
            <a:ext cx="25133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009900"/>
                </a:solidFill>
                <a:latin typeface="Arial"/>
                <a:cs typeface="Arial"/>
              </a:rPr>
              <a:t>MARGEN DEL</a:t>
            </a:r>
            <a:r>
              <a:rPr dirty="0" sz="1400" spc="-45" b="1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9900"/>
                </a:solidFill>
                <a:latin typeface="Arial"/>
                <a:cs typeface="Arial"/>
              </a:rPr>
              <a:t>EXPENDEDOR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64202" y="2484882"/>
            <a:ext cx="746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Quetzal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4065" y="2010283"/>
            <a:ext cx="2552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PRECIO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CONSUMIDOR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88049" y="2558772"/>
            <a:ext cx="21653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10" b="1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04507" y="2953193"/>
            <a:ext cx="561340" cy="2645410"/>
          </a:xfrm>
          <a:prstGeom prst="rect">
            <a:avLst/>
          </a:prstGeom>
        </p:spPr>
        <p:txBody>
          <a:bodyPr wrap="square" lIns="0" tIns="1200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1700" spc="-35" b="1">
                <a:latin typeface="Arial"/>
                <a:cs typeface="Arial"/>
              </a:rPr>
              <a:t>75</a:t>
            </a:r>
            <a:r>
              <a:rPr dirty="0" sz="1700" spc="45" b="1">
                <a:latin typeface="Arial"/>
                <a:cs typeface="Arial"/>
              </a:rPr>
              <a:t>.</a:t>
            </a:r>
            <a:r>
              <a:rPr dirty="0" sz="1700" spc="-35" b="1">
                <a:latin typeface="Arial"/>
                <a:cs typeface="Arial"/>
              </a:rPr>
              <a:t>6</a:t>
            </a:r>
            <a:r>
              <a:rPr dirty="0" sz="1700" spc="-10" b="1">
                <a:latin typeface="Arial"/>
                <a:cs typeface="Arial"/>
              </a:rPr>
              <a:t>2</a:t>
            </a:r>
            <a:endParaRPr sz="17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850"/>
              </a:spcBef>
            </a:pPr>
            <a:r>
              <a:rPr dirty="0" sz="1700" spc="-5" b="1">
                <a:latin typeface="Arial"/>
                <a:cs typeface="Arial"/>
              </a:rPr>
              <a:t>4.00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1700" spc="-35" b="1">
                <a:latin typeface="Arial"/>
                <a:cs typeface="Arial"/>
              </a:rPr>
              <a:t>10</a:t>
            </a:r>
            <a:r>
              <a:rPr dirty="0" sz="1700" spc="45" b="1">
                <a:latin typeface="Arial"/>
                <a:cs typeface="Arial"/>
              </a:rPr>
              <a:t>.</a:t>
            </a:r>
            <a:r>
              <a:rPr dirty="0" sz="1700" spc="-35" b="1">
                <a:latin typeface="Arial"/>
                <a:cs typeface="Arial"/>
              </a:rPr>
              <a:t>2</a:t>
            </a:r>
            <a:r>
              <a:rPr dirty="0" sz="1700" spc="-10" b="1">
                <a:latin typeface="Arial"/>
                <a:cs typeface="Arial"/>
              </a:rPr>
              <a:t>9</a:t>
            </a:r>
            <a:endParaRPr sz="17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980"/>
              </a:spcBef>
            </a:pPr>
            <a:r>
              <a:rPr dirty="0" sz="1700" spc="-5" b="1">
                <a:latin typeface="Arial"/>
                <a:cs typeface="Arial"/>
              </a:rPr>
              <a:t>1.07</a:t>
            </a:r>
            <a:endParaRPr sz="17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850"/>
              </a:spcBef>
            </a:pPr>
            <a:r>
              <a:rPr dirty="0" sz="1700" spc="-5" b="1">
                <a:latin typeface="Arial"/>
                <a:cs typeface="Arial"/>
              </a:rPr>
              <a:t>0.77</a:t>
            </a:r>
            <a:endParaRPr sz="17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850"/>
              </a:spcBef>
            </a:pPr>
            <a:r>
              <a:rPr dirty="0" sz="1700" spc="-5" b="1">
                <a:latin typeface="Arial"/>
                <a:cs typeface="Arial"/>
              </a:rPr>
              <a:t>3.15</a:t>
            </a:r>
            <a:endParaRPr sz="17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985"/>
              </a:spcBef>
            </a:pPr>
            <a:r>
              <a:rPr dirty="0" sz="1700" spc="-5" b="1">
                <a:latin typeface="Arial"/>
                <a:cs typeface="Arial"/>
              </a:rPr>
              <a:t>4.95</a:t>
            </a:r>
            <a:endParaRPr sz="1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37817" y="2885059"/>
            <a:ext cx="774700" cy="58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Q32.52</a:t>
            </a:r>
            <a:endParaRPr sz="1800">
              <a:latin typeface="Arial"/>
              <a:cs typeface="Arial"/>
            </a:endParaRPr>
          </a:p>
          <a:p>
            <a:pPr algn="ctr" marL="11430">
              <a:lnSpc>
                <a:spcPct val="100000"/>
              </a:lnSpc>
              <a:spcBef>
                <a:spcPts val="75"/>
              </a:spcBef>
            </a:pPr>
            <a:r>
              <a:rPr dirty="0" sz="1800" b="1">
                <a:latin typeface="Arial"/>
                <a:cs typeface="Arial"/>
              </a:rPr>
              <a:t>/gln.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35235" y="2897838"/>
            <a:ext cx="475615" cy="2630170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700" spc="-180" b="1">
                <a:latin typeface="Arial"/>
                <a:cs typeface="Arial"/>
              </a:rPr>
              <a:t>24</a:t>
            </a:r>
            <a:r>
              <a:rPr dirty="0" sz="1700" spc="-35" b="1">
                <a:latin typeface="Arial"/>
                <a:cs typeface="Arial"/>
              </a:rPr>
              <a:t>.</a:t>
            </a:r>
            <a:r>
              <a:rPr dirty="0" sz="1700" spc="-180" b="1">
                <a:latin typeface="Arial"/>
                <a:cs typeface="Arial"/>
              </a:rPr>
              <a:t>5</a:t>
            </a:r>
            <a:r>
              <a:rPr dirty="0" sz="1700" spc="-160" b="1">
                <a:latin typeface="Arial"/>
                <a:cs typeface="Arial"/>
              </a:rPr>
              <a:t>9</a:t>
            </a:r>
            <a:endParaRPr sz="1700">
              <a:latin typeface="Arial"/>
              <a:cs typeface="Arial"/>
            </a:endParaRPr>
          </a:p>
          <a:p>
            <a:pPr marL="110489">
              <a:lnSpc>
                <a:spcPct val="100000"/>
              </a:lnSpc>
              <a:spcBef>
                <a:spcPts val="835"/>
              </a:spcBef>
            </a:pPr>
            <a:r>
              <a:rPr dirty="0" sz="1700" spc="-180" b="1">
                <a:latin typeface="Arial"/>
                <a:cs typeface="Arial"/>
              </a:rPr>
              <a:t>1</a:t>
            </a:r>
            <a:r>
              <a:rPr dirty="0" sz="1700" spc="-35" b="1">
                <a:latin typeface="Arial"/>
                <a:cs typeface="Arial"/>
              </a:rPr>
              <a:t>.</a:t>
            </a:r>
            <a:r>
              <a:rPr dirty="0" sz="1700" spc="-180" b="1">
                <a:latin typeface="Arial"/>
                <a:cs typeface="Arial"/>
              </a:rPr>
              <a:t>3</a:t>
            </a:r>
            <a:r>
              <a:rPr dirty="0" sz="1700" spc="-160" b="1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  <a:p>
            <a:pPr marL="110489">
              <a:lnSpc>
                <a:spcPct val="100000"/>
              </a:lnSpc>
              <a:spcBef>
                <a:spcPts val="960"/>
              </a:spcBef>
            </a:pPr>
            <a:r>
              <a:rPr dirty="0" sz="1700" spc="-180" b="1">
                <a:latin typeface="Arial"/>
                <a:cs typeface="Arial"/>
              </a:rPr>
              <a:t>3</a:t>
            </a:r>
            <a:r>
              <a:rPr dirty="0" sz="1700" spc="-35" b="1">
                <a:latin typeface="Arial"/>
                <a:cs typeface="Arial"/>
              </a:rPr>
              <a:t>.</a:t>
            </a:r>
            <a:r>
              <a:rPr dirty="0" sz="1700" spc="-180" b="1">
                <a:latin typeface="Arial"/>
                <a:cs typeface="Arial"/>
              </a:rPr>
              <a:t>3</a:t>
            </a:r>
            <a:r>
              <a:rPr dirty="0" sz="1700" spc="-160" b="1">
                <a:latin typeface="Arial"/>
                <a:cs typeface="Arial"/>
              </a:rPr>
              <a:t>5</a:t>
            </a:r>
            <a:endParaRPr sz="1700">
              <a:latin typeface="Arial"/>
              <a:cs typeface="Arial"/>
            </a:endParaRPr>
          </a:p>
          <a:p>
            <a:pPr marL="110489">
              <a:lnSpc>
                <a:spcPct val="100000"/>
              </a:lnSpc>
              <a:spcBef>
                <a:spcPts val="965"/>
              </a:spcBef>
            </a:pPr>
            <a:r>
              <a:rPr dirty="0" sz="1700" spc="-180" b="1">
                <a:latin typeface="Arial"/>
                <a:cs typeface="Arial"/>
              </a:rPr>
              <a:t>0</a:t>
            </a:r>
            <a:r>
              <a:rPr dirty="0" sz="1700" spc="-35" b="1">
                <a:latin typeface="Arial"/>
                <a:cs typeface="Arial"/>
              </a:rPr>
              <a:t>.</a:t>
            </a:r>
            <a:r>
              <a:rPr dirty="0" sz="1700" spc="-180" b="1">
                <a:latin typeface="Arial"/>
                <a:cs typeface="Arial"/>
              </a:rPr>
              <a:t>4</a:t>
            </a:r>
            <a:r>
              <a:rPr dirty="0" sz="1700" spc="-160" b="1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  <a:p>
            <a:pPr marL="110489">
              <a:lnSpc>
                <a:spcPct val="100000"/>
              </a:lnSpc>
              <a:spcBef>
                <a:spcPts val="835"/>
              </a:spcBef>
            </a:pPr>
            <a:r>
              <a:rPr dirty="0" sz="1700" spc="-180" b="1">
                <a:latin typeface="Arial"/>
                <a:cs typeface="Arial"/>
              </a:rPr>
              <a:t>0</a:t>
            </a:r>
            <a:r>
              <a:rPr dirty="0" sz="1700" spc="-35" b="1">
                <a:latin typeface="Arial"/>
                <a:cs typeface="Arial"/>
              </a:rPr>
              <a:t>.</a:t>
            </a:r>
            <a:r>
              <a:rPr dirty="0" sz="1700" spc="-180" b="1">
                <a:latin typeface="Arial"/>
                <a:cs typeface="Arial"/>
              </a:rPr>
              <a:t>2</a:t>
            </a:r>
            <a:r>
              <a:rPr dirty="0" sz="1700" spc="-160" b="1">
                <a:latin typeface="Arial"/>
                <a:cs typeface="Arial"/>
              </a:rPr>
              <a:t>5</a:t>
            </a:r>
            <a:endParaRPr sz="1700">
              <a:latin typeface="Arial"/>
              <a:cs typeface="Arial"/>
            </a:endParaRPr>
          </a:p>
          <a:p>
            <a:pPr marL="110489">
              <a:lnSpc>
                <a:spcPct val="100000"/>
              </a:lnSpc>
              <a:spcBef>
                <a:spcPts val="830"/>
              </a:spcBef>
            </a:pPr>
            <a:r>
              <a:rPr dirty="0" sz="1700" spc="-180" b="1">
                <a:latin typeface="Arial"/>
                <a:cs typeface="Arial"/>
              </a:rPr>
              <a:t>1</a:t>
            </a:r>
            <a:r>
              <a:rPr dirty="0" sz="1700" spc="-35" b="1">
                <a:latin typeface="Arial"/>
                <a:cs typeface="Arial"/>
              </a:rPr>
              <a:t>.</a:t>
            </a:r>
            <a:r>
              <a:rPr dirty="0" sz="1700" spc="-180" b="1">
                <a:latin typeface="Arial"/>
                <a:cs typeface="Arial"/>
              </a:rPr>
              <a:t>0</a:t>
            </a:r>
            <a:r>
              <a:rPr dirty="0" sz="1700" spc="-160" b="1">
                <a:latin typeface="Arial"/>
                <a:cs typeface="Arial"/>
              </a:rPr>
              <a:t>2</a:t>
            </a:r>
            <a:endParaRPr sz="1700">
              <a:latin typeface="Arial"/>
              <a:cs typeface="Arial"/>
            </a:endParaRPr>
          </a:p>
          <a:p>
            <a:pPr marL="110489">
              <a:lnSpc>
                <a:spcPct val="100000"/>
              </a:lnSpc>
              <a:spcBef>
                <a:spcPts val="965"/>
              </a:spcBef>
            </a:pPr>
            <a:r>
              <a:rPr dirty="0" sz="1700" spc="-180" b="1">
                <a:latin typeface="Arial"/>
                <a:cs typeface="Arial"/>
              </a:rPr>
              <a:t>1</a:t>
            </a:r>
            <a:r>
              <a:rPr dirty="0" sz="1700" spc="-35" b="1">
                <a:latin typeface="Arial"/>
                <a:cs typeface="Arial"/>
              </a:rPr>
              <a:t>.</a:t>
            </a:r>
            <a:r>
              <a:rPr dirty="0" sz="1700" spc="-180" b="1">
                <a:latin typeface="Arial"/>
                <a:cs typeface="Arial"/>
              </a:rPr>
              <a:t>6</a:t>
            </a:r>
            <a:r>
              <a:rPr dirty="0" sz="1700" spc="-160" b="1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19330" y="1421693"/>
            <a:ext cx="5340985" cy="436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00" b="1">
                <a:latin typeface="Arial"/>
                <a:cs typeface="Arial"/>
              </a:rPr>
              <a:t>lunes,</a:t>
            </a:r>
            <a:r>
              <a:rPr dirty="0" sz="2700" spc="20" b="1">
                <a:latin typeface="Arial"/>
                <a:cs typeface="Arial"/>
              </a:rPr>
              <a:t> </a:t>
            </a:r>
            <a:r>
              <a:rPr dirty="0" sz="2700" spc="35" b="1">
                <a:latin typeface="Arial"/>
                <a:cs typeface="Arial"/>
              </a:rPr>
              <a:t>11</a:t>
            </a:r>
            <a:r>
              <a:rPr dirty="0" sz="2700" spc="20" b="1">
                <a:latin typeface="Arial"/>
                <a:cs typeface="Arial"/>
              </a:rPr>
              <a:t> de </a:t>
            </a:r>
            <a:r>
              <a:rPr dirty="0" sz="2700" spc="5" b="1">
                <a:latin typeface="Arial"/>
                <a:cs typeface="Arial"/>
              </a:rPr>
              <a:t>septiembre</a:t>
            </a:r>
            <a:r>
              <a:rPr dirty="0" sz="2700" spc="20" b="1">
                <a:latin typeface="Arial"/>
                <a:cs typeface="Arial"/>
              </a:rPr>
              <a:t> </a:t>
            </a:r>
            <a:r>
              <a:rPr dirty="0" sz="2700" spc="25" b="1">
                <a:latin typeface="Arial"/>
                <a:cs typeface="Arial"/>
              </a:rPr>
              <a:t>de</a:t>
            </a:r>
            <a:r>
              <a:rPr dirty="0" sz="2700" spc="20" b="1">
                <a:latin typeface="Arial"/>
                <a:cs typeface="Arial"/>
              </a:rPr>
              <a:t> </a:t>
            </a:r>
            <a:r>
              <a:rPr dirty="0" sz="2700" spc="35" b="1">
                <a:latin typeface="Arial"/>
                <a:cs typeface="Arial"/>
              </a:rPr>
              <a:t>2023</a:t>
            </a:r>
            <a:endParaRPr sz="27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04511" y="444471"/>
            <a:ext cx="150495" cy="691515"/>
          </a:xfrm>
          <a:custGeom>
            <a:avLst/>
            <a:gdLst/>
            <a:ahLst/>
            <a:cxnLst/>
            <a:rect l="l" t="t" r="r" b="b"/>
            <a:pathLst>
              <a:path w="150495" h="691515">
                <a:moveTo>
                  <a:pt x="150267" y="0"/>
                </a:moveTo>
                <a:lnTo>
                  <a:pt x="0" y="84582"/>
                </a:lnTo>
                <a:lnTo>
                  <a:pt x="0" y="691353"/>
                </a:lnTo>
                <a:lnTo>
                  <a:pt x="150267" y="584708"/>
                </a:lnTo>
                <a:lnTo>
                  <a:pt x="150267" y="0"/>
                </a:lnTo>
                <a:close/>
              </a:path>
            </a:pathLst>
          </a:custGeom>
          <a:solidFill>
            <a:srgbClr val="2B8FB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4996" y="304799"/>
            <a:ext cx="1502671" cy="831024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2087889" y="352541"/>
            <a:ext cx="6985" cy="699135"/>
          </a:xfrm>
          <a:custGeom>
            <a:avLst/>
            <a:gdLst/>
            <a:ahLst/>
            <a:cxnLst/>
            <a:rect l="l" t="t" r="r" b="b"/>
            <a:pathLst>
              <a:path w="6985" h="699135">
                <a:moveTo>
                  <a:pt x="6678" y="0"/>
                </a:moveTo>
                <a:lnTo>
                  <a:pt x="0" y="0"/>
                </a:lnTo>
                <a:lnTo>
                  <a:pt x="0" y="698702"/>
                </a:lnTo>
                <a:lnTo>
                  <a:pt x="6678" y="698702"/>
                </a:lnTo>
                <a:lnTo>
                  <a:pt x="6678" y="0"/>
                </a:lnTo>
                <a:close/>
              </a:path>
            </a:pathLst>
          </a:custGeom>
          <a:solidFill>
            <a:srgbClr val="152A4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9" name="object 39"/>
          <p:cNvGrpSpPr/>
          <p:nvPr/>
        </p:nvGrpSpPr>
        <p:grpSpPr>
          <a:xfrm>
            <a:off x="2211409" y="370922"/>
            <a:ext cx="798195" cy="268605"/>
            <a:chOff x="2211409" y="370922"/>
            <a:chExt cx="798195" cy="268605"/>
          </a:xfrm>
        </p:grpSpPr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14790" y="374608"/>
              <a:ext cx="103459" cy="9560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341691" y="374600"/>
              <a:ext cx="17145" cy="95885"/>
            </a:xfrm>
            <a:custGeom>
              <a:avLst/>
              <a:gdLst/>
              <a:ahLst/>
              <a:cxnLst/>
              <a:rect l="l" t="t" r="r" b="b"/>
              <a:pathLst>
                <a:path w="17144" h="95884">
                  <a:moveTo>
                    <a:pt x="16696" y="0"/>
                  </a:moveTo>
                  <a:lnTo>
                    <a:pt x="0" y="0"/>
                  </a:lnTo>
                  <a:lnTo>
                    <a:pt x="0" y="95612"/>
                  </a:lnTo>
                  <a:lnTo>
                    <a:pt x="16696" y="95612"/>
                  </a:lnTo>
                  <a:lnTo>
                    <a:pt x="16696" y="0"/>
                  </a:lnTo>
                  <a:close/>
                </a:path>
              </a:pathLst>
            </a:custGeom>
            <a:solidFill>
              <a:srgbClr val="152A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85081" y="374608"/>
              <a:ext cx="83511" cy="9560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495302" y="374600"/>
              <a:ext cx="13970" cy="95885"/>
            </a:xfrm>
            <a:custGeom>
              <a:avLst/>
              <a:gdLst/>
              <a:ahLst/>
              <a:cxnLst/>
              <a:rect l="l" t="t" r="r" b="b"/>
              <a:pathLst>
                <a:path w="13969" h="95884">
                  <a:moveTo>
                    <a:pt x="13357" y="0"/>
                  </a:moveTo>
                  <a:lnTo>
                    <a:pt x="0" y="0"/>
                  </a:lnTo>
                  <a:lnTo>
                    <a:pt x="0" y="95612"/>
                  </a:lnTo>
                  <a:lnTo>
                    <a:pt x="13357" y="95612"/>
                  </a:lnTo>
                  <a:lnTo>
                    <a:pt x="13357" y="0"/>
                  </a:lnTo>
                  <a:close/>
                </a:path>
              </a:pathLst>
            </a:custGeom>
            <a:solidFill>
              <a:srgbClr val="152A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28661" y="370922"/>
              <a:ext cx="233741" cy="1029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82463" y="374608"/>
              <a:ext cx="76749" cy="9560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879273" y="374600"/>
              <a:ext cx="13970" cy="95885"/>
            </a:xfrm>
            <a:custGeom>
              <a:avLst/>
              <a:gdLst/>
              <a:ahLst/>
              <a:cxnLst/>
              <a:rect l="l" t="t" r="r" b="b"/>
              <a:pathLst>
                <a:path w="13969" h="95884">
                  <a:moveTo>
                    <a:pt x="13357" y="0"/>
                  </a:moveTo>
                  <a:lnTo>
                    <a:pt x="0" y="0"/>
                  </a:lnTo>
                  <a:lnTo>
                    <a:pt x="0" y="95612"/>
                  </a:lnTo>
                  <a:lnTo>
                    <a:pt x="13357" y="95612"/>
                  </a:lnTo>
                  <a:lnTo>
                    <a:pt x="13357" y="0"/>
                  </a:lnTo>
                  <a:close/>
                </a:path>
              </a:pathLst>
            </a:custGeom>
            <a:solidFill>
              <a:srgbClr val="152A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12632" y="370922"/>
              <a:ext cx="96922" cy="1029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11409" y="540087"/>
              <a:ext cx="66831" cy="9561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98189" y="540087"/>
              <a:ext cx="83511" cy="9561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05142" y="540087"/>
              <a:ext cx="66718" cy="9561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91921" y="536414"/>
              <a:ext cx="173671" cy="10296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88922" y="510660"/>
              <a:ext cx="123519" cy="125043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3062975" y="374608"/>
            <a:ext cx="170815" cy="95885"/>
            <a:chOff x="3062975" y="374608"/>
            <a:chExt cx="170815" cy="95885"/>
          </a:xfrm>
        </p:grpSpPr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62975" y="374608"/>
              <a:ext cx="83398" cy="9560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66434" y="374608"/>
              <a:ext cx="66831" cy="95603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214790" y="705566"/>
            <a:ext cx="1048454" cy="327291"/>
          </a:xfrm>
          <a:prstGeom prst="rect">
            <a:avLst/>
          </a:prstGeom>
        </p:spPr>
      </p:pic>
      <p:sp>
        <p:nvSpPr>
          <p:cNvPr id="57" name="object 57"/>
          <p:cNvSpPr/>
          <p:nvPr/>
        </p:nvSpPr>
        <p:spPr>
          <a:xfrm>
            <a:off x="3923538" y="5321808"/>
            <a:ext cx="577850" cy="114300"/>
          </a:xfrm>
          <a:custGeom>
            <a:avLst/>
            <a:gdLst/>
            <a:ahLst/>
            <a:cxnLst/>
            <a:rect l="l" t="t" r="r" b="b"/>
            <a:pathLst>
              <a:path w="577850" h="114300">
                <a:moveTo>
                  <a:pt x="463296" y="0"/>
                </a:moveTo>
                <a:lnTo>
                  <a:pt x="463296" y="114299"/>
                </a:lnTo>
                <a:lnTo>
                  <a:pt x="539496" y="76199"/>
                </a:lnTo>
                <a:lnTo>
                  <a:pt x="482346" y="76199"/>
                </a:lnTo>
                <a:lnTo>
                  <a:pt x="482346" y="38099"/>
                </a:lnTo>
                <a:lnTo>
                  <a:pt x="539496" y="38099"/>
                </a:lnTo>
                <a:lnTo>
                  <a:pt x="463296" y="0"/>
                </a:lnTo>
                <a:close/>
              </a:path>
              <a:path w="577850" h="114300">
                <a:moveTo>
                  <a:pt x="463296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463296" y="76199"/>
                </a:lnTo>
                <a:lnTo>
                  <a:pt x="463296" y="38099"/>
                </a:lnTo>
                <a:close/>
              </a:path>
              <a:path w="577850" h="114300">
                <a:moveTo>
                  <a:pt x="539496" y="38099"/>
                </a:moveTo>
                <a:lnTo>
                  <a:pt x="482346" y="38099"/>
                </a:lnTo>
                <a:lnTo>
                  <a:pt x="482346" y="76199"/>
                </a:lnTo>
                <a:lnTo>
                  <a:pt x="539496" y="76199"/>
                </a:lnTo>
                <a:lnTo>
                  <a:pt x="577596" y="57149"/>
                </a:lnTo>
                <a:lnTo>
                  <a:pt x="539496" y="3809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Depto.</a:t>
            </a:r>
            <a:r>
              <a:rPr dirty="0" spc="-1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 spc="-5"/>
              <a:t>Análisis</a:t>
            </a:r>
            <a:r>
              <a:rPr dirty="0" spc="-15"/>
              <a:t> </a:t>
            </a:r>
            <a:r>
              <a:rPr dirty="0" spc="-5"/>
              <a:t>Económico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456" y="3525088"/>
            <a:ext cx="1734604" cy="26535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46903" y="3196208"/>
            <a:ext cx="1458595" cy="598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"/>
                <a:cs typeface="Arial"/>
              </a:rPr>
              <a:t>PRECIO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CIF</a:t>
            </a:r>
            <a:endParaRPr sz="14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1145"/>
              </a:spcBef>
            </a:pPr>
            <a:r>
              <a:rPr dirty="0" sz="1400" spc="-5" b="1">
                <a:latin typeface="Arial"/>
                <a:cs typeface="Arial"/>
              </a:rPr>
              <a:t>OTROS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GASTOS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9729" y="3951706"/>
            <a:ext cx="2741295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 marR="5080" indent="-12700">
              <a:lnSpc>
                <a:spcPct val="1473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MARGEN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IMPORTADOR 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400" spc="15" b="1">
                <a:solidFill>
                  <a:srgbClr val="FF3300"/>
                </a:solidFill>
                <a:latin typeface="Arial"/>
                <a:cs typeface="Arial"/>
              </a:rPr>
              <a:t>M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ES</a:t>
            </a:r>
            <a:r>
              <a:rPr dirty="0" sz="1400" spc="-35" b="1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dirty="0" sz="1400" spc="-90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spc="-50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400" spc="-65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FF3300"/>
                </a:solidFill>
                <a:latin typeface="Arial"/>
                <a:cs typeface="Arial"/>
              </a:rPr>
              <a:t>BUC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ÓN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54777" y="4742535"/>
            <a:ext cx="2384425" cy="682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8900" marR="5080" indent="-76200">
              <a:lnSpc>
                <a:spcPct val="154000"/>
              </a:lnSpc>
              <a:spcBef>
                <a:spcPts val="95"/>
              </a:spcBef>
            </a:pPr>
            <a:r>
              <a:rPr dirty="0" sz="1400" spc="-5" b="1">
                <a:latin typeface="Arial"/>
                <a:cs typeface="Arial"/>
              </a:rPr>
              <a:t>MARGEN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DEL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ENVASADOR </a:t>
            </a:r>
            <a:r>
              <a:rPr dirty="0" sz="1400" spc="-37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MARGEN</a:t>
            </a:r>
            <a:r>
              <a:rPr dirty="0" sz="1400" b="1">
                <a:latin typeface="Arial"/>
                <a:cs typeface="Arial"/>
              </a:rPr>
              <a:t> EXPENDEDOR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5838" y="3227832"/>
            <a:ext cx="937260" cy="114300"/>
          </a:xfrm>
          <a:custGeom>
            <a:avLst/>
            <a:gdLst/>
            <a:ahLst/>
            <a:cxnLst/>
            <a:rect l="l" t="t" r="r" b="b"/>
            <a:pathLst>
              <a:path w="937260" h="114300">
                <a:moveTo>
                  <a:pt x="822960" y="0"/>
                </a:moveTo>
                <a:lnTo>
                  <a:pt x="822960" y="114300"/>
                </a:lnTo>
                <a:lnTo>
                  <a:pt x="899160" y="76200"/>
                </a:lnTo>
                <a:lnTo>
                  <a:pt x="842010" y="76200"/>
                </a:lnTo>
                <a:lnTo>
                  <a:pt x="842010" y="38100"/>
                </a:lnTo>
                <a:lnTo>
                  <a:pt x="899160" y="38100"/>
                </a:lnTo>
                <a:lnTo>
                  <a:pt x="822960" y="0"/>
                </a:lnTo>
                <a:close/>
              </a:path>
              <a:path w="937260" h="114300">
                <a:moveTo>
                  <a:pt x="82296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822960" y="76200"/>
                </a:lnTo>
                <a:lnTo>
                  <a:pt x="822960" y="38100"/>
                </a:lnTo>
                <a:close/>
              </a:path>
              <a:path w="937260" h="114300">
                <a:moveTo>
                  <a:pt x="899160" y="38100"/>
                </a:moveTo>
                <a:lnTo>
                  <a:pt x="842010" y="38100"/>
                </a:lnTo>
                <a:lnTo>
                  <a:pt x="842010" y="76200"/>
                </a:lnTo>
                <a:lnTo>
                  <a:pt x="899160" y="76200"/>
                </a:lnTo>
                <a:lnTo>
                  <a:pt x="937260" y="57150"/>
                </a:lnTo>
                <a:lnTo>
                  <a:pt x="899160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45357" y="3645408"/>
            <a:ext cx="937260" cy="114300"/>
          </a:xfrm>
          <a:custGeom>
            <a:avLst/>
            <a:gdLst/>
            <a:ahLst/>
            <a:cxnLst/>
            <a:rect l="l" t="t" r="r" b="b"/>
            <a:pathLst>
              <a:path w="937260" h="114300">
                <a:moveTo>
                  <a:pt x="822959" y="0"/>
                </a:moveTo>
                <a:lnTo>
                  <a:pt x="822959" y="114300"/>
                </a:lnTo>
                <a:lnTo>
                  <a:pt x="899159" y="76200"/>
                </a:lnTo>
                <a:lnTo>
                  <a:pt x="842009" y="76200"/>
                </a:lnTo>
                <a:lnTo>
                  <a:pt x="842009" y="38100"/>
                </a:lnTo>
                <a:lnTo>
                  <a:pt x="899159" y="38100"/>
                </a:lnTo>
                <a:lnTo>
                  <a:pt x="822959" y="0"/>
                </a:lnTo>
                <a:close/>
              </a:path>
              <a:path w="937260" h="114300">
                <a:moveTo>
                  <a:pt x="822959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822959" y="76200"/>
                </a:lnTo>
                <a:lnTo>
                  <a:pt x="822959" y="38100"/>
                </a:lnTo>
                <a:close/>
              </a:path>
              <a:path w="937260" h="114300">
                <a:moveTo>
                  <a:pt x="899159" y="38100"/>
                </a:moveTo>
                <a:lnTo>
                  <a:pt x="842009" y="38100"/>
                </a:lnTo>
                <a:lnTo>
                  <a:pt x="842009" y="76200"/>
                </a:lnTo>
                <a:lnTo>
                  <a:pt x="899159" y="76200"/>
                </a:lnTo>
                <a:lnTo>
                  <a:pt x="937259" y="57150"/>
                </a:lnTo>
                <a:lnTo>
                  <a:pt x="899159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11829" y="4550664"/>
            <a:ext cx="937260" cy="114300"/>
          </a:xfrm>
          <a:custGeom>
            <a:avLst/>
            <a:gdLst/>
            <a:ahLst/>
            <a:cxnLst/>
            <a:rect l="l" t="t" r="r" b="b"/>
            <a:pathLst>
              <a:path w="937260" h="114300">
                <a:moveTo>
                  <a:pt x="822959" y="0"/>
                </a:moveTo>
                <a:lnTo>
                  <a:pt x="822959" y="114300"/>
                </a:lnTo>
                <a:lnTo>
                  <a:pt x="899159" y="76200"/>
                </a:lnTo>
                <a:lnTo>
                  <a:pt x="842009" y="76200"/>
                </a:lnTo>
                <a:lnTo>
                  <a:pt x="842009" y="38100"/>
                </a:lnTo>
                <a:lnTo>
                  <a:pt x="899159" y="38100"/>
                </a:lnTo>
                <a:lnTo>
                  <a:pt x="822959" y="0"/>
                </a:lnTo>
                <a:close/>
              </a:path>
              <a:path w="937260" h="114300">
                <a:moveTo>
                  <a:pt x="822959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822959" y="76200"/>
                </a:lnTo>
                <a:lnTo>
                  <a:pt x="822959" y="38100"/>
                </a:lnTo>
                <a:close/>
              </a:path>
              <a:path w="937260" h="114300">
                <a:moveTo>
                  <a:pt x="899159" y="38100"/>
                </a:moveTo>
                <a:lnTo>
                  <a:pt x="842009" y="38100"/>
                </a:lnTo>
                <a:lnTo>
                  <a:pt x="842009" y="76200"/>
                </a:lnTo>
                <a:lnTo>
                  <a:pt x="899159" y="76200"/>
                </a:lnTo>
                <a:lnTo>
                  <a:pt x="937259" y="57150"/>
                </a:lnTo>
                <a:lnTo>
                  <a:pt x="899159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11829" y="4160520"/>
            <a:ext cx="937260" cy="114300"/>
          </a:xfrm>
          <a:custGeom>
            <a:avLst/>
            <a:gdLst/>
            <a:ahLst/>
            <a:cxnLst/>
            <a:rect l="l" t="t" r="r" b="b"/>
            <a:pathLst>
              <a:path w="937260" h="114300">
                <a:moveTo>
                  <a:pt x="822959" y="0"/>
                </a:moveTo>
                <a:lnTo>
                  <a:pt x="822959" y="114299"/>
                </a:lnTo>
                <a:lnTo>
                  <a:pt x="899159" y="76199"/>
                </a:lnTo>
                <a:lnTo>
                  <a:pt x="842009" y="76199"/>
                </a:lnTo>
                <a:lnTo>
                  <a:pt x="842009" y="38099"/>
                </a:lnTo>
                <a:lnTo>
                  <a:pt x="899159" y="38099"/>
                </a:lnTo>
                <a:lnTo>
                  <a:pt x="822959" y="0"/>
                </a:lnTo>
                <a:close/>
              </a:path>
              <a:path w="937260" h="114300">
                <a:moveTo>
                  <a:pt x="822959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822959" y="76199"/>
                </a:lnTo>
                <a:lnTo>
                  <a:pt x="822959" y="38099"/>
                </a:lnTo>
                <a:close/>
              </a:path>
              <a:path w="937260" h="114300">
                <a:moveTo>
                  <a:pt x="899159" y="38099"/>
                </a:moveTo>
                <a:lnTo>
                  <a:pt x="842009" y="38099"/>
                </a:lnTo>
                <a:lnTo>
                  <a:pt x="842009" y="76199"/>
                </a:lnTo>
                <a:lnTo>
                  <a:pt x="899159" y="76199"/>
                </a:lnTo>
                <a:lnTo>
                  <a:pt x="937259" y="57149"/>
                </a:lnTo>
                <a:lnTo>
                  <a:pt x="899159" y="3809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28594" y="5068823"/>
            <a:ext cx="935990" cy="114300"/>
          </a:xfrm>
          <a:custGeom>
            <a:avLst/>
            <a:gdLst/>
            <a:ahLst/>
            <a:cxnLst/>
            <a:rect l="l" t="t" r="r" b="b"/>
            <a:pathLst>
              <a:path w="935989" h="114300">
                <a:moveTo>
                  <a:pt x="821435" y="0"/>
                </a:moveTo>
                <a:lnTo>
                  <a:pt x="821435" y="114300"/>
                </a:lnTo>
                <a:lnTo>
                  <a:pt x="897635" y="76200"/>
                </a:lnTo>
                <a:lnTo>
                  <a:pt x="840485" y="76200"/>
                </a:lnTo>
                <a:lnTo>
                  <a:pt x="840485" y="38100"/>
                </a:lnTo>
                <a:lnTo>
                  <a:pt x="897635" y="38100"/>
                </a:lnTo>
                <a:lnTo>
                  <a:pt x="821435" y="0"/>
                </a:lnTo>
                <a:close/>
              </a:path>
              <a:path w="935989" h="114300">
                <a:moveTo>
                  <a:pt x="821435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821435" y="76200"/>
                </a:lnTo>
                <a:lnTo>
                  <a:pt x="821435" y="38100"/>
                </a:lnTo>
                <a:close/>
              </a:path>
              <a:path w="935989" h="114300">
                <a:moveTo>
                  <a:pt x="897635" y="38100"/>
                </a:moveTo>
                <a:lnTo>
                  <a:pt x="840485" y="38100"/>
                </a:lnTo>
                <a:lnTo>
                  <a:pt x="840485" y="76200"/>
                </a:lnTo>
                <a:lnTo>
                  <a:pt x="897635" y="76200"/>
                </a:lnTo>
                <a:lnTo>
                  <a:pt x="935735" y="57150"/>
                </a:lnTo>
                <a:lnTo>
                  <a:pt x="897635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530977" y="5617565"/>
            <a:ext cx="31115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IMPUESTO</a:t>
            </a:r>
            <a:r>
              <a:rPr dirty="0" sz="1400" spc="-50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FF3300"/>
                </a:solidFill>
                <a:latin typeface="Arial"/>
                <a:cs typeface="Arial"/>
              </a:rPr>
              <a:t>VALOR</a:t>
            </a:r>
            <a:r>
              <a:rPr dirty="0" sz="1400" spc="-45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3300"/>
                </a:solidFill>
                <a:latin typeface="Arial"/>
                <a:cs typeface="Arial"/>
              </a:rPr>
              <a:t>AGREGADO</a:t>
            </a:r>
            <a:r>
              <a:rPr dirty="0" sz="1400" spc="25" b="1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3300"/>
                </a:solidFill>
                <a:latin typeface="Arial"/>
                <a:cs typeface="Arial"/>
              </a:rPr>
              <a:t>12%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33166" y="2231135"/>
            <a:ext cx="864235" cy="114300"/>
          </a:xfrm>
          <a:custGeom>
            <a:avLst/>
            <a:gdLst/>
            <a:ahLst/>
            <a:cxnLst/>
            <a:rect l="l" t="t" r="r" b="b"/>
            <a:pathLst>
              <a:path w="864235" h="114300">
                <a:moveTo>
                  <a:pt x="749807" y="0"/>
                </a:moveTo>
                <a:lnTo>
                  <a:pt x="749807" y="114300"/>
                </a:lnTo>
                <a:lnTo>
                  <a:pt x="826007" y="76200"/>
                </a:lnTo>
                <a:lnTo>
                  <a:pt x="768857" y="76200"/>
                </a:lnTo>
                <a:lnTo>
                  <a:pt x="768857" y="38100"/>
                </a:lnTo>
                <a:lnTo>
                  <a:pt x="826007" y="38100"/>
                </a:lnTo>
                <a:lnTo>
                  <a:pt x="749807" y="0"/>
                </a:lnTo>
                <a:close/>
              </a:path>
              <a:path w="864235" h="114300">
                <a:moveTo>
                  <a:pt x="74980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749807" y="76200"/>
                </a:lnTo>
                <a:lnTo>
                  <a:pt x="749807" y="38100"/>
                </a:lnTo>
                <a:close/>
              </a:path>
              <a:path w="864235" h="114300">
                <a:moveTo>
                  <a:pt x="826007" y="38100"/>
                </a:moveTo>
                <a:lnTo>
                  <a:pt x="768857" y="38100"/>
                </a:lnTo>
                <a:lnTo>
                  <a:pt x="768857" y="76200"/>
                </a:lnTo>
                <a:lnTo>
                  <a:pt x="826007" y="76200"/>
                </a:lnTo>
                <a:lnTo>
                  <a:pt x="864107" y="57150"/>
                </a:lnTo>
                <a:lnTo>
                  <a:pt x="826007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28594" y="5388864"/>
            <a:ext cx="935990" cy="114300"/>
          </a:xfrm>
          <a:custGeom>
            <a:avLst/>
            <a:gdLst/>
            <a:ahLst/>
            <a:cxnLst/>
            <a:rect l="l" t="t" r="r" b="b"/>
            <a:pathLst>
              <a:path w="935989" h="114300">
                <a:moveTo>
                  <a:pt x="821435" y="0"/>
                </a:moveTo>
                <a:lnTo>
                  <a:pt x="821435" y="114300"/>
                </a:lnTo>
                <a:lnTo>
                  <a:pt x="897635" y="76200"/>
                </a:lnTo>
                <a:lnTo>
                  <a:pt x="840485" y="76200"/>
                </a:lnTo>
                <a:lnTo>
                  <a:pt x="840485" y="38100"/>
                </a:lnTo>
                <a:lnTo>
                  <a:pt x="897635" y="38100"/>
                </a:lnTo>
                <a:lnTo>
                  <a:pt x="821435" y="0"/>
                </a:lnTo>
                <a:close/>
              </a:path>
              <a:path w="935989" h="114300">
                <a:moveTo>
                  <a:pt x="821435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821435" y="76200"/>
                </a:lnTo>
                <a:lnTo>
                  <a:pt x="821435" y="38100"/>
                </a:lnTo>
                <a:close/>
              </a:path>
              <a:path w="935989" h="114300">
                <a:moveTo>
                  <a:pt x="897635" y="38100"/>
                </a:moveTo>
                <a:lnTo>
                  <a:pt x="840485" y="38100"/>
                </a:lnTo>
                <a:lnTo>
                  <a:pt x="840485" y="76200"/>
                </a:lnTo>
                <a:lnTo>
                  <a:pt x="897635" y="76200"/>
                </a:lnTo>
                <a:lnTo>
                  <a:pt x="935735" y="57150"/>
                </a:lnTo>
                <a:lnTo>
                  <a:pt x="897635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28594" y="5900928"/>
            <a:ext cx="935990" cy="114300"/>
          </a:xfrm>
          <a:custGeom>
            <a:avLst/>
            <a:gdLst/>
            <a:ahLst/>
            <a:cxnLst/>
            <a:rect l="l" t="t" r="r" b="b"/>
            <a:pathLst>
              <a:path w="935989" h="114300">
                <a:moveTo>
                  <a:pt x="821435" y="0"/>
                </a:moveTo>
                <a:lnTo>
                  <a:pt x="821435" y="114300"/>
                </a:lnTo>
                <a:lnTo>
                  <a:pt x="897635" y="76200"/>
                </a:lnTo>
                <a:lnTo>
                  <a:pt x="840485" y="76200"/>
                </a:lnTo>
                <a:lnTo>
                  <a:pt x="840485" y="38100"/>
                </a:lnTo>
                <a:lnTo>
                  <a:pt x="897635" y="38100"/>
                </a:lnTo>
                <a:lnTo>
                  <a:pt x="821435" y="0"/>
                </a:lnTo>
                <a:close/>
              </a:path>
              <a:path w="935989" h="114300">
                <a:moveTo>
                  <a:pt x="821435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821435" y="76200"/>
                </a:lnTo>
                <a:lnTo>
                  <a:pt x="821435" y="38100"/>
                </a:lnTo>
                <a:close/>
              </a:path>
              <a:path w="935989" h="114300">
                <a:moveTo>
                  <a:pt x="897635" y="38100"/>
                </a:moveTo>
                <a:lnTo>
                  <a:pt x="840485" y="38100"/>
                </a:lnTo>
                <a:lnTo>
                  <a:pt x="840485" y="76200"/>
                </a:lnTo>
                <a:lnTo>
                  <a:pt x="897635" y="76200"/>
                </a:lnTo>
                <a:lnTo>
                  <a:pt x="935735" y="57150"/>
                </a:lnTo>
                <a:lnTo>
                  <a:pt x="897635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-4762" y="6615682"/>
            <a:ext cx="9153525" cy="247650"/>
            <a:chOff x="-4762" y="6615682"/>
            <a:chExt cx="9153525" cy="247650"/>
          </a:xfrm>
        </p:grpSpPr>
        <p:sp>
          <p:nvSpPr>
            <p:cNvPr id="16" name="object 16"/>
            <p:cNvSpPr/>
            <p:nvPr/>
          </p:nvSpPr>
          <p:spPr>
            <a:xfrm>
              <a:off x="0" y="6669023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9144000" y="0"/>
                  </a:moveTo>
                  <a:lnTo>
                    <a:pt x="0" y="0"/>
                  </a:lnTo>
                  <a:lnTo>
                    <a:pt x="0" y="188976"/>
                  </a:lnTo>
                  <a:lnTo>
                    <a:pt x="9144000" y="1889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0" y="6669023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0" y="188976"/>
                  </a:moveTo>
                  <a:lnTo>
                    <a:pt x="9144000" y="1889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88976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" y="6615682"/>
              <a:ext cx="1989582" cy="24231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3025113" y="244392"/>
            <a:ext cx="5454015" cy="870585"/>
            <a:chOff x="3025113" y="244392"/>
            <a:chExt cx="5454015" cy="87058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5113" y="244392"/>
              <a:ext cx="5453697" cy="2546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2047" y="437388"/>
              <a:ext cx="4059174" cy="67741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992373" y="151003"/>
            <a:ext cx="548894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9920" marR="5080" indent="-61722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6FC0"/>
                </a:solidFill>
                <a:latin typeface="Arial"/>
                <a:cs typeface="Arial"/>
              </a:rPr>
              <a:t>ESTRUCTURA</a:t>
            </a:r>
            <a:r>
              <a:rPr dirty="0" sz="2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dirty="0" sz="2400" spc="-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FC0"/>
                </a:solidFill>
                <a:latin typeface="Arial"/>
                <a:cs typeface="Arial"/>
              </a:rPr>
              <a:t>PRECIO</a:t>
            </a:r>
            <a:r>
              <a:rPr dirty="0" sz="24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dirty="0" sz="2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GAS </a:t>
            </a:r>
            <a:r>
              <a:rPr dirty="0" sz="2400" spc="-65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LICUADO</a:t>
            </a:r>
            <a:r>
              <a:rPr dirty="0" sz="24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FC0"/>
                </a:solidFill>
                <a:latin typeface="Arial"/>
                <a:cs typeface="Arial"/>
              </a:rPr>
              <a:t>DE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PETROLEO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50335" y="986027"/>
            <a:ext cx="4024121" cy="677418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5460">
              <a:lnSpc>
                <a:spcPct val="100000"/>
              </a:lnSpc>
              <a:spcBef>
                <a:spcPts val="100"/>
              </a:spcBef>
            </a:pPr>
            <a:r>
              <a:rPr dirty="0"/>
              <a:t>CILINDRO</a:t>
            </a:r>
            <a:r>
              <a:rPr dirty="0" spc="-20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25</a:t>
            </a:r>
            <a:r>
              <a:rPr dirty="0" spc="-20"/>
              <a:t> </a:t>
            </a:r>
            <a:r>
              <a:rPr dirty="0" spc="-5"/>
              <a:t>LIBRAS</a:t>
            </a:r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28304" y="2564711"/>
            <a:ext cx="845225" cy="159711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564126" y="2009260"/>
            <a:ext cx="3494404" cy="735965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5" b="1">
                <a:latin typeface="Arial"/>
                <a:cs typeface="Arial"/>
              </a:rPr>
              <a:t>PRECIO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A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CONSUMIDOR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FINAL</a:t>
            </a:r>
            <a:endParaRPr sz="180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  <a:spcBef>
                <a:spcPts val="770"/>
              </a:spcBef>
            </a:pP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Quetzales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6508" y="589251"/>
            <a:ext cx="133350" cy="691515"/>
          </a:xfrm>
          <a:custGeom>
            <a:avLst/>
            <a:gdLst/>
            <a:ahLst/>
            <a:cxnLst/>
            <a:rect l="l" t="t" r="r" b="b"/>
            <a:pathLst>
              <a:path w="133350" h="691515">
                <a:moveTo>
                  <a:pt x="133066" y="0"/>
                </a:moveTo>
                <a:lnTo>
                  <a:pt x="0" y="84582"/>
                </a:lnTo>
                <a:lnTo>
                  <a:pt x="0" y="691353"/>
                </a:lnTo>
                <a:lnTo>
                  <a:pt x="133066" y="584708"/>
                </a:lnTo>
                <a:lnTo>
                  <a:pt x="133066" y="0"/>
                </a:lnTo>
                <a:close/>
              </a:path>
            </a:pathLst>
          </a:custGeom>
          <a:solidFill>
            <a:srgbClr val="2B8FB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6031" y="449580"/>
            <a:ext cx="1330659" cy="831024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1864294" y="497321"/>
            <a:ext cx="6350" cy="699135"/>
          </a:xfrm>
          <a:custGeom>
            <a:avLst/>
            <a:gdLst/>
            <a:ahLst/>
            <a:cxnLst/>
            <a:rect l="l" t="t" r="r" b="b"/>
            <a:pathLst>
              <a:path w="6350" h="699135">
                <a:moveTo>
                  <a:pt x="5914" y="0"/>
                </a:moveTo>
                <a:lnTo>
                  <a:pt x="0" y="0"/>
                </a:lnTo>
                <a:lnTo>
                  <a:pt x="0" y="698702"/>
                </a:lnTo>
                <a:lnTo>
                  <a:pt x="5914" y="698702"/>
                </a:lnTo>
                <a:lnTo>
                  <a:pt x="5914" y="0"/>
                </a:lnTo>
                <a:close/>
              </a:path>
            </a:pathLst>
          </a:custGeom>
          <a:solidFill>
            <a:srgbClr val="152A4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0" name="object 30"/>
          <p:cNvGrpSpPr/>
          <p:nvPr/>
        </p:nvGrpSpPr>
        <p:grpSpPr>
          <a:xfrm>
            <a:off x="1973675" y="515702"/>
            <a:ext cx="707390" cy="268605"/>
            <a:chOff x="1973675" y="515702"/>
            <a:chExt cx="707390" cy="268605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76669" y="519388"/>
              <a:ext cx="91616" cy="9560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089043" y="519380"/>
              <a:ext cx="15240" cy="95885"/>
            </a:xfrm>
            <a:custGeom>
              <a:avLst/>
              <a:gdLst/>
              <a:ahLst/>
              <a:cxnLst/>
              <a:rect l="l" t="t" r="r" b="b"/>
              <a:pathLst>
                <a:path w="15239" h="95884">
                  <a:moveTo>
                    <a:pt x="14785" y="0"/>
                  </a:moveTo>
                  <a:lnTo>
                    <a:pt x="0" y="0"/>
                  </a:lnTo>
                  <a:lnTo>
                    <a:pt x="0" y="95612"/>
                  </a:lnTo>
                  <a:lnTo>
                    <a:pt x="14785" y="95612"/>
                  </a:lnTo>
                  <a:lnTo>
                    <a:pt x="14785" y="0"/>
                  </a:lnTo>
                  <a:close/>
                </a:path>
              </a:pathLst>
            </a:custGeom>
            <a:solidFill>
              <a:srgbClr val="152A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27466" y="519388"/>
              <a:ext cx="73951" cy="956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25070" y="515702"/>
              <a:ext cx="455386" cy="10297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73675" y="684867"/>
              <a:ext cx="150797" cy="9561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45231" y="681194"/>
              <a:ext cx="230637" cy="10296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96526" y="655440"/>
              <a:ext cx="109380" cy="125043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27761" y="519388"/>
            <a:ext cx="150797" cy="95603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76669" y="850346"/>
            <a:ext cx="928436" cy="327291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4386453" y="1560398"/>
            <a:ext cx="24491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 b="1">
                <a:latin typeface="Arial"/>
                <a:cs typeface="Arial"/>
              </a:rPr>
              <a:t>11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septiembre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Depto.</a:t>
            </a:r>
            <a:r>
              <a:rPr dirty="0" spc="-1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 spc="-5"/>
              <a:t>Análisis</a:t>
            </a:r>
            <a:r>
              <a:rPr dirty="0" spc="-15"/>
              <a:t> </a:t>
            </a:r>
            <a:r>
              <a:rPr dirty="0" spc="-5"/>
              <a:t>Económico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011426" y="2089530"/>
            <a:ext cx="9010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Q1</a:t>
            </a:r>
            <a:r>
              <a:rPr dirty="0" sz="1800" spc="-15" b="1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5.</a:t>
            </a:r>
            <a:r>
              <a:rPr dirty="0" sz="1800" spc="-15" b="1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24113" y="3141674"/>
            <a:ext cx="498475" cy="285242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2050" spc="-290" b="1">
                <a:latin typeface="Arial"/>
                <a:cs typeface="Arial"/>
              </a:rPr>
              <a:t>44.77</a:t>
            </a:r>
            <a:endParaRPr sz="2050">
              <a:latin typeface="Arial"/>
              <a:cs typeface="Arial"/>
            </a:endParaRPr>
          </a:p>
          <a:p>
            <a:pPr marL="114935">
              <a:lnSpc>
                <a:spcPct val="100000"/>
              </a:lnSpc>
              <a:spcBef>
                <a:spcPts val="260"/>
              </a:spcBef>
            </a:pPr>
            <a:r>
              <a:rPr dirty="0" sz="2050" spc="-340" b="1">
                <a:latin typeface="Arial"/>
                <a:cs typeface="Arial"/>
              </a:rPr>
              <a:t>4</a:t>
            </a:r>
            <a:r>
              <a:rPr dirty="0" sz="2050" spc="-114" b="1">
                <a:latin typeface="Arial"/>
                <a:cs typeface="Arial"/>
              </a:rPr>
              <a:t>.</a:t>
            </a:r>
            <a:r>
              <a:rPr dirty="0" sz="2050" spc="-340" b="1">
                <a:latin typeface="Arial"/>
                <a:cs typeface="Arial"/>
              </a:rPr>
              <a:t>2</a:t>
            </a:r>
            <a:r>
              <a:rPr dirty="0" sz="2050" spc="-310" b="1">
                <a:latin typeface="Arial"/>
                <a:cs typeface="Arial"/>
              </a:rPr>
              <a:t>3</a:t>
            </a:r>
            <a:endParaRPr sz="2050">
              <a:latin typeface="Arial"/>
              <a:cs typeface="Arial"/>
            </a:endParaRPr>
          </a:p>
          <a:p>
            <a:pPr marL="114935">
              <a:lnSpc>
                <a:spcPct val="100000"/>
              </a:lnSpc>
              <a:spcBef>
                <a:spcPts val="1385"/>
              </a:spcBef>
            </a:pPr>
            <a:r>
              <a:rPr dirty="0" sz="2050" spc="-340" b="1">
                <a:latin typeface="Arial"/>
                <a:cs typeface="Arial"/>
              </a:rPr>
              <a:t>3</a:t>
            </a:r>
            <a:r>
              <a:rPr dirty="0" sz="2050" spc="-114" b="1">
                <a:latin typeface="Arial"/>
                <a:cs typeface="Arial"/>
              </a:rPr>
              <a:t>.</a:t>
            </a:r>
            <a:r>
              <a:rPr dirty="0" sz="2050" spc="-340" b="1">
                <a:latin typeface="Arial"/>
                <a:cs typeface="Arial"/>
              </a:rPr>
              <a:t>2</a:t>
            </a:r>
            <a:r>
              <a:rPr dirty="0" sz="2050" spc="-310" b="1">
                <a:latin typeface="Arial"/>
                <a:cs typeface="Arial"/>
              </a:rPr>
              <a:t>7</a:t>
            </a:r>
            <a:endParaRPr sz="2050">
              <a:latin typeface="Arial"/>
              <a:cs typeface="Arial"/>
            </a:endParaRPr>
          </a:p>
          <a:p>
            <a:pPr marL="114935">
              <a:lnSpc>
                <a:spcPct val="100000"/>
              </a:lnSpc>
              <a:spcBef>
                <a:spcPts val="260"/>
              </a:spcBef>
            </a:pPr>
            <a:r>
              <a:rPr dirty="0" sz="2050" spc="-340" b="1">
                <a:latin typeface="Arial"/>
                <a:cs typeface="Arial"/>
              </a:rPr>
              <a:t>0</a:t>
            </a:r>
            <a:r>
              <a:rPr dirty="0" sz="2050" spc="-114" b="1">
                <a:latin typeface="Arial"/>
                <a:cs typeface="Arial"/>
              </a:rPr>
              <a:t>.</a:t>
            </a:r>
            <a:r>
              <a:rPr dirty="0" sz="2050" spc="-340" b="1">
                <a:latin typeface="Arial"/>
                <a:cs typeface="Arial"/>
              </a:rPr>
              <a:t>0</a:t>
            </a:r>
            <a:r>
              <a:rPr dirty="0" sz="2050" spc="-310" b="1">
                <a:latin typeface="Arial"/>
                <a:cs typeface="Arial"/>
              </a:rPr>
              <a:t>0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2050" spc="-290" b="1">
                <a:latin typeface="Arial"/>
                <a:cs typeface="Arial"/>
              </a:rPr>
              <a:t>56.27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2050" spc="-290" b="1">
                <a:latin typeface="Arial"/>
                <a:cs typeface="Arial"/>
              </a:rPr>
              <a:t>12.00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dirty="0" sz="2050" spc="-290" b="1">
                <a:latin typeface="Arial"/>
                <a:cs typeface="Arial"/>
              </a:rPr>
              <a:t>14.46</a:t>
            </a:r>
            <a:endParaRPr sz="20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81641" y="2727714"/>
            <a:ext cx="561975" cy="349504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450"/>
              </a:spcBef>
            </a:pPr>
            <a:r>
              <a:rPr dirty="0" sz="2450" spc="-655" b="1">
                <a:latin typeface="Arial"/>
                <a:cs typeface="Arial"/>
              </a:rPr>
              <a:t>%</a:t>
            </a:r>
            <a:endParaRPr sz="245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275"/>
              </a:spcBef>
            </a:pPr>
            <a:r>
              <a:rPr dirty="0" sz="2000" spc="-310" b="1">
                <a:latin typeface="Arial"/>
                <a:cs typeface="Arial"/>
              </a:rPr>
              <a:t>33.17</a:t>
            </a:r>
            <a:endParaRPr sz="20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  <a:spcBef>
                <a:spcPts val="215"/>
              </a:spcBef>
            </a:pPr>
            <a:r>
              <a:rPr dirty="0" sz="2000" spc="-300" b="1">
                <a:latin typeface="Arial"/>
                <a:cs typeface="Arial"/>
              </a:rPr>
              <a:t>3.13</a:t>
            </a:r>
            <a:endParaRPr sz="20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  <a:spcBef>
                <a:spcPts val="1285"/>
              </a:spcBef>
            </a:pPr>
            <a:r>
              <a:rPr dirty="0" sz="2000" spc="-300" b="1">
                <a:latin typeface="Arial"/>
                <a:cs typeface="Arial"/>
              </a:rPr>
              <a:t>2.42</a:t>
            </a:r>
            <a:endParaRPr sz="20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  <a:spcBef>
                <a:spcPts val="204"/>
              </a:spcBef>
            </a:pPr>
            <a:r>
              <a:rPr dirty="0" sz="2000" spc="-300" b="1">
                <a:latin typeface="Arial"/>
                <a:cs typeface="Arial"/>
              </a:rPr>
              <a:t>0.00</a:t>
            </a:r>
            <a:endParaRPr sz="20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135"/>
              </a:spcBef>
            </a:pPr>
            <a:r>
              <a:rPr dirty="0" sz="2000" spc="-310" b="1">
                <a:latin typeface="Arial"/>
                <a:cs typeface="Arial"/>
              </a:rPr>
              <a:t>41.68</a:t>
            </a:r>
            <a:endParaRPr sz="20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  <a:spcBef>
                <a:spcPts val="215"/>
              </a:spcBef>
            </a:pPr>
            <a:r>
              <a:rPr dirty="0" sz="2000" spc="-300" b="1">
                <a:latin typeface="Arial"/>
                <a:cs typeface="Arial"/>
              </a:rPr>
              <a:t>8.89</a:t>
            </a:r>
            <a:endParaRPr sz="20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285"/>
              </a:spcBef>
            </a:pPr>
            <a:r>
              <a:rPr dirty="0" sz="2000" spc="-310" b="1">
                <a:latin typeface="Arial"/>
                <a:cs typeface="Arial"/>
              </a:rPr>
              <a:t>10.71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2000" spc="-365">
                <a:latin typeface="Arial MT"/>
                <a:cs typeface="Arial MT"/>
              </a:rPr>
              <a:t>100</a:t>
            </a:r>
            <a:r>
              <a:rPr dirty="0" sz="2000" spc="-130">
                <a:latin typeface="Arial MT"/>
                <a:cs typeface="Arial MT"/>
              </a:rPr>
              <a:t>.</a:t>
            </a:r>
            <a:r>
              <a:rPr dirty="0" sz="2000" spc="-365">
                <a:latin typeface="Arial MT"/>
                <a:cs typeface="Arial MT"/>
              </a:rPr>
              <a:t>0</a:t>
            </a:r>
            <a:r>
              <a:rPr dirty="0" sz="2000" spc="-340">
                <a:latin typeface="Arial MT"/>
                <a:cs typeface="Arial MT"/>
              </a:rPr>
              <a:t>0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098" y="2852927"/>
            <a:ext cx="1777345" cy="15072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762" y="6615682"/>
            <a:ext cx="9153525" cy="247650"/>
            <a:chOff x="-4762" y="6615682"/>
            <a:chExt cx="9153525" cy="247650"/>
          </a:xfrm>
        </p:grpSpPr>
        <p:sp>
          <p:nvSpPr>
            <p:cNvPr id="4" name="object 4"/>
            <p:cNvSpPr/>
            <p:nvPr/>
          </p:nvSpPr>
          <p:spPr>
            <a:xfrm>
              <a:off x="0" y="6669023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9144000" y="0"/>
                  </a:moveTo>
                  <a:lnTo>
                    <a:pt x="0" y="0"/>
                  </a:lnTo>
                  <a:lnTo>
                    <a:pt x="0" y="188976"/>
                  </a:lnTo>
                  <a:lnTo>
                    <a:pt x="9144000" y="1889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6669023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0" y="188976"/>
                  </a:moveTo>
                  <a:lnTo>
                    <a:pt x="9144000" y="1889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88976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" y="6615682"/>
              <a:ext cx="1989582" cy="24231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5507" y="508061"/>
            <a:ext cx="5103350" cy="21799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4948" y="430530"/>
            <a:ext cx="512635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ESTRUCTURA</a:t>
            </a:r>
            <a:r>
              <a:rPr dirty="0" sz="2000" spc="-75"/>
              <a:t> </a:t>
            </a:r>
            <a:r>
              <a:rPr dirty="0" sz="2000"/>
              <a:t>DEL</a:t>
            </a:r>
            <a:r>
              <a:rPr dirty="0" sz="2000" spc="-50"/>
              <a:t> </a:t>
            </a:r>
            <a:r>
              <a:rPr dirty="0" sz="2000"/>
              <a:t>PRECIO</a:t>
            </a:r>
            <a:r>
              <a:rPr dirty="0" sz="2000" spc="-20"/>
              <a:t> </a:t>
            </a:r>
            <a:r>
              <a:rPr dirty="0" sz="2000"/>
              <a:t>DEL</a:t>
            </a:r>
            <a:r>
              <a:rPr dirty="0" sz="2000" spc="-40"/>
              <a:t> </a:t>
            </a:r>
            <a:r>
              <a:rPr dirty="0" sz="2000"/>
              <a:t>BUNKER</a:t>
            </a:r>
            <a:endParaRPr sz="2000"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12468" y="2164625"/>
            <a:ext cx="1384691" cy="2087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59488" y="2108244"/>
            <a:ext cx="273824" cy="25914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551146" y="5477813"/>
            <a:ext cx="600710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5"/>
              </a:lnSpc>
            </a:pPr>
            <a:r>
              <a:rPr dirty="0" sz="1300" spc="-15" b="1">
                <a:solidFill>
                  <a:srgbClr val="0000FF"/>
                </a:solidFill>
                <a:latin typeface="Arial"/>
                <a:cs typeface="Arial"/>
              </a:rPr>
              <a:t>100</a:t>
            </a:r>
            <a:r>
              <a:rPr dirty="0" sz="1300" spc="40" b="1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dirty="0" sz="1300" spc="-15" b="1">
                <a:solidFill>
                  <a:srgbClr val="0000FF"/>
                </a:solidFill>
                <a:latin typeface="Arial"/>
                <a:cs typeface="Arial"/>
              </a:rPr>
              <a:t>00</a:t>
            </a:r>
            <a:r>
              <a:rPr dirty="0" sz="1300" spc="15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09104" y="5247132"/>
            <a:ext cx="1176020" cy="677545"/>
            <a:chOff x="7309104" y="5247132"/>
            <a:chExt cx="1176020" cy="677545"/>
          </a:xfrm>
        </p:grpSpPr>
        <p:sp>
          <p:nvSpPr>
            <p:cNvPr id="13" name="object 13"/>
            <p:cNvSpPr/>
            <p:nvPr/>
          </p:nvSpPr>
          <p:spPr>
            <a:xfrm>
              <a:off x="7406640" y="5300472"/>
              <a:ext cx="975360" cy="462280"/>
            </a:xfrm>
            <a:custGeom>
              <a:avLst/>
              <a:gdLst/>
              <a:ahLst/>
              <a:cxnLst/>
              <a:rect l="l" t="t" r="r" b="b"/>
              <a:pathLst>
                <a:path w="975359" h="462279">
                  <a:moveTo>
                    <a:pt x="975359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975359" y="461771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9104" y="5247132"/>
              <a:ext cx="1175766" cy="677418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93090" y="1491315"/>
          <a:ext cx="7917180" cy="423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7295"/>
                <a:gridCol w="1909445"/>
                <a:gridCol w="979170"/>
              </a:tblGrid>
              <a:tr h="394472">
                <a:tc>
                  <a:txBody>
                    <a:bodyPr/>
                    <a:lstStyle/>
                    <a:p>
                      <a:pPr marL="1265555">
                        <a:lnSpc>
                          <a:spcPts val="1735"/>
                        </a:lnSpc>
                      </a:pPr>
                      <a:r>
                        <a:rPr dirty="0" sz="1550" spc="15" b="1">
                          <a:latin typeface="Arial"/>
                          <a:cs typeface="Arial"/>
                        </a:rPr>
                        <a:t>lunes,</a:t>
                      </a:r>
                      <a:r>
                        <a:rPr dirty="0" sz="155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35" b="1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55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3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55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latin typeface="Arial"/>
                          <a:cs typeface="Arial"/>
                        </a:rPr>
                        <a:t>septiembre </a:t>
                      </a:r>
                      <a:r>
                        <a:rPr dirty="0" sz="1550" spc="3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55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35" b="1">
                          <a:latin typeface="Arial"/>
                          <a:cs typeface="Arial"/>
                        </a:rPr>
                        <a:t>2023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97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6080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dirty="0" sz="1800" spc="-5" b="1">
                          <a:solidFill>
                            <a:srgbClr val="FF3300"/>
                          </a:solidFill>
                          <a:latin typeface="Arial"/>
                          <a:cs typeface="Arial"/>
                        </a:rPr>
                        <a:t>QUETZALES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7804"/>
                </a:tc>
                <a:tc>
                  <a:txBody>
                    <a:bodyPr/>
                    <a:lstStyle/>
                    <a:p>
                      <a:pPr algn="r" marR="8064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2400" b="1">
                          <a:solidFill>
                            <a:srgbClr val="FF330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41605"/>
                </a:tc>
              </a:tr>
              <a:tr h="52661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PRECIO</a:t>
                      </a:r>
                      <a:r>
                        <a:rPr dirty="0" sz="13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5" b="1">
                          <a:latin typeface="Arial"/>
                          <a:cs typeface="Arial"/>
                        </a:rPr>
                        <a:t>CIF</a:t>
                      </a:r>
                      <a:r>
                        <a:rPr dirty="0" sz="13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0" b="1">
                          <a:latin typeface="Arial"/>
                          <a:cs typeface="Arial"/>
                        </a:rPr>
                        <a:t>Q.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49860"/>
                </a:tc>
                <a:tc>
                  <a:txBody>
                    <a:bodyPr/>
                    <a:lstStyle/>
                    <a:p>
                      <a:pPr marL="59753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500" spc="-5" b="1">
                          <a:latin typeface="Arial"/>
                          <a:cs typeface="Arial"/>
                        </a:rPr>
                        <a:t>Q11.620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24460"/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56.44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24460"/>
                </a:tc>
              </a:tr>
              <a:tr h="454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300" spc="15" b="1">
                          <a:latin typeface="Arial"/>
                          <a:cs typeface="Arial"/>
                        </a:rPr>
                        <a:t>GASTOS</a:t>
                      </a:r>
                      <a:r>
                        <a:rPr dirty="0" sz="130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3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latin typeface="Arial"/>
                          <a:cs typeface="Arial"/>
                        </a:rPr>
                        <a:t>TERMINAL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64897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500" b="1">
                          <a:latin typeface="Arial"/>
                          <a:cs typeface="Arial"/>
                        </a:rPr>
                        <a:t>Q0.240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56210"/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1.17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56210"/>
                </a:tc>
              </a:tr>
              <a:tr h="295073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300" spc="-5" b="1">
                          <a:latin typeface="Arial"/>
                          <a:cs typeface="Arial"/>
                        </a:rPr>
                        <a:t>CARGOS</a:t>
                      </a:r>
                      <a:r>
                        <a:rPr dirty="0" sz="130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5" b="1">
                          <a:latin typeface="Arial"/>
                          <a:cs typeface="Arial"/>
                        </a:rPr>
                        <a:t>PORTUARIOS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7470"/>
                </a:tc>
                <a:tc>
                  <a:txBody>
                    <a:bodyPr/>
                    <a:lstStyle/>
                    <a:p>
                      <a:pPr marL="6489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500" b="1">
                          <a:latin typeface="Arial"/>
                          <a:cs typeface="Arial"/>
                        </a:rPr>
                        <a:t>Q0.144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0.70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185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300" spc="-5" b="1">
                          <a:latin typeface="Arial"/>
                          <a:cs typeface="Arial"/>
                        </a:rPr>
                        <a:t>MARGEN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5" b="1">
                          <a:latin typeface="Arial"/>
                          <a:cs typeface="Arial"/>
                        </a:rPr>
                        <a:t>BRUTO</a:t>
                      </a:r>
                      <a:r>
                        <a:rPr dirty="0" sz="13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DEL</a:t>
                      </a:r>
                      <a:r>
                        <a:rPr dirty="0" sz="130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0" b="1">
                          <a:latin typeface="Arial"/>
                          <a:cs typeface="Arial"/>
                        </a:rPr>
                        <a:t>IMPORTADOR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81280"/>
                </a:tc>
                <a:tc>
                  <a:txBody>
                    <a:bodyPr/>
                    <a:lstStyle/>
                    <a:p>
                      <a:pPr marL="64897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500" b="1">
                          <a:latin typeface="Arial"/>
                          <a:cs typeface="Arial"/>
                        </a:rPr>
                        <a:t>Q6.380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30.99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5880"/>
                </a:tc>
              </a:tr>
              <a:tr h="58707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1300" spc="15" b="1">
                          <a:latin typeface="Arial"/>
                          <a:cs typeface="Arial"/>
                        </a:rPr>
                        <a:t>IMPUESTO</a:t>
                      </a:r>
                      <a:r>
                        <a:rPr dirty="0" sz="1300" spc="20" b="1">
                          <a:latin typeface="Arial"/>
                          <a:cs typeface="Arial"/>
                        </a:rPr>
                        <a:t> A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20" b="1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3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0" b="1">
                          <a:latin typeface="Arial"/>
                          <a:cs typeface="Arial"/>
                        </a:rPr>
                        <a:t>DISTRIBUCIÓN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7314"/>
                </a:tc>
                <a:tc>
                  <a:txBody>
                    <a:bodyPr/>
                    <a:lstStyle/>
                    <a:p>
                      <a:pPr marL="6489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500" b="1">
                          <a:latin typeface="Arial"/>
                          <a:cs typeface="Arial"/>
                        </a:rPr>
                        <a:t>Q0.000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819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559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300" spc="15" b="1">
                          <a:latin typeface="Arial"/>
                          <a:cs typeface="Arial"/>
                        </a:rPr>
                        <a:t>IMPUESTO</a:t>
                      </a:r>
                      <a:r>
                        <a:rPr dirty="0" sz="13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13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5" b="1">
                          <a:latin typeface="Arial"/>
                          <a:cs typeface="Arial"/>
                        </a:rPr>
                        <a:t>VALOR</a:t>
                      </a:r>
                      <a:r>
                        <a:rPr dirty="0" sz="13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5" b="1">
                          <a:latin typeface="Arial"/>
                          <a:cs typeface="Arial"/>
                        </a:rPr>
                        <a:t>AGREGADO</a:t>
                      </a:r>
                      <a:r>
                        <a:rPr dirty="0" sz="130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35" b="1">
                          <a:latin typeface="Arial"/>
                          <a:cs typeface="Arial"/>
                        </a:rPr>
                        <a:t>(12%)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 marL="15240">
                        <a:lnSpc>
                          <a:spcPct val="100000"/>
                        </a:lnSpc>
                      </a:pPr>
                      <a:r>
                        <a:rPr dirty="0" sz="1300" spc="5" b="1">
                          <a:latin typeface="Arial"/>
                          <a:cs typeface="Arial"/>
                        </a:rPr>
                        <a:t>Q2.206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11150">
                        <a:lnSpc>
                          <a:spcPct val="100000"/>
                        </a:lnSpc>
                      </a:pPr>
                      <a:r>
                        <a:rPr dirty="0" sz="1300" spc="5" b="1">
                          <a:latin typeface="Arial"/>
                          <a:cs typeface="Arial"/>
                        </a:rPr>
                        <a:t>10.71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</a:tr>
              <a:tr h="451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300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PRECIO</a:t>
                      </a:r>
                      <a:r>
                        <a:rPr dirty="0" sz="1300" spc="1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EX</a:t>
                      </a:r>
                      <a:r>
                        <a:rPr dirty="0" sz="1300" spc="60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RACK </a:t>
                      </a:r>
                      <a:r>
                        <a:rPr dirty="0" sz="1300" spc="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-SAN</a:t>
                      </a:r>
                      <a:r>
                        <a:rPr dirty="0" sz="1300" spc="-10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JOSÉ-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2150" spc="10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Q20.59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8699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2400" spc="-5" b="1">
                          <a:solidFill>
                            <a:srgbClr val="FF3300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69215"/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405384" y="5695578"/>
            <a:ext cx="3521075" cy="26670"/>
          </a:xfrm>
          <a:custGeom>
            <a:avLst/>
            <a:gdLst/>
            <a:ahLst/>
            <a:cxnLst/>
            <a:rect l="l" t="t" r="r" b="b"/>
            <a:pathLst>
              <a:path w="3521075" h="26670">
                <a:moveTo>
                  <a:pt x="3520909" y="0"/>
                </a:moveTo>
                <a:lnTo>
                  <a:pt x="0" y="0"/>
                </a:lnTo>
                <a:lnTo>
                  <a:pt x="0" y="26311"/>
                </a:lnTo>
                <a:lnTo>
                  <a:pt x="3520909" y="26311"/>
                </a:lnTo>
                <a:lnTo>
                  <a:pt x="3520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90678" y="540483"/>
            <a:ext cx="109220" cy="691515"/>
          </a:xfrm>
          <a:custGeom>
            <a:avLst/>
            <a:gdLst/>
            <a:ahLst/>
            <a:cxnLst/>
            <a:rect l="l" t="t" r="r" b="b"/>
            <a:pathLst>
              <a:path w="109220" h="691515">
                <a:moveTo>
                  <a:pt x="109091" y="0"/>
                </a:moveTo>
                <a:lnTo>
                  <a:pt x="0" y="84582"/>
                </a:lnTo>
                <a:lnTo>
                  <a:pt x="0" y="691353"/>
                </a:lnTo>
                <a:lnTo>
                  <a:pt x="109092" y="584708"/>
                </a:lnTo>
                <a:lnTo>
                  <a:pt x="109091" y="0"/>
                </a:lnTo>
                <a:close/>
              </a:path>
            </a:pathLst>
          </a:custGeom>
          <a:solidFill>
            <a:srgbClr val="2B8FB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87046" y="400812"/>
            <a:ext cx="1090914" cy="83102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7957980" y="448553"/>
            <a:ext cx="5080" cy="699135"/>
          </a:xfrm>
          <a:custGeom>
            <a:avLst/>
            <a:gdLst/>
            <a:ahLst/>
            <a:cxnLst/>
            <a:rect l="l" t="t" r="r" b="b"/>
            <a:pathLst>
              <a:path w="5079" h="699135">
                <a:moveTo>
                  <a:pt x="4848" y="0"/>
                </a:moveTo>
                <a:lnTo>
                  <a:pt x="0" y="0"/>
                </a:lnTo>
                <a:lnTo>
                  <a:pt x="0" y="698702"/>
                </a:lnTo>
                <a:lnTo>
                  <a:pt x="4849" y="698702"/>
                </a:lnTo>
                <a:lnTo>
                  <a:pt x="4848" y="0"/>
                </a:lnTo>
                <a:close/>
              </a:path>
            </a:pathLst>
          </a:custGeom>
          <a:solidFill>
            <a:srgbClr val="152A4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8047653" y="466934"/>
            <a:ext cx="742315" cy="268605"/>
            <a:chOff x="8047653" y="466934"/>
            <a:chExt cx="742315" cy="268605"/>
          </a:xfrm>
        </p:grpSpPr>
        <p:sp>
          <p:nvSpPr>
            <p:cNvPr id="21" name="object 21"/>
            <p:cNvSpPr/>
            <p:nvPr/>
          </p:nvSpPr>
          <p:spPr>
            <a:xfrm>
              <a:off x="8050098" y="470623"/>
              <a:ext cx="184785" cy="95885"/>
            </a:xfrm>
            <a:custGeom>
              <a:avLst/>
              <a:gdLst/>
              <a:ahLst/>
              <a:cxnLst/>
              <a:rect l="l" t="t" r="r" b="b"/>
              <a:pathLst>
                <a:path w="184784" h="95884">
                  <a:moveTo>
                    <a:pt x="75107" y="0"/>
                  </a:moveTo>
                  <a:lnTo>
                    <a:pt x="58178" y="0"/>
                  </a:lnTo>
                  <a:lnTo>
                    <a:pt x="36334" y="58826"/>
                  </a:lnTo>
                  <a:lnTo>
                    <a:pt x="16941" y="0"/>
                  </a:lnTo>
                  <a:lnTo>
                    <a:pt x="0" y="0"/>
                  </a:lnTo>
                  <a:lnTo>
                    <a:pt x="0" y="95605"/>
                  </a:lnTo>
                  <a:lnTo>
                    <a:pt x="9652" y="95605"/>
                  </a:lnTo>
                  <a:lnTo>
                    <a:pt x="9652" y="22059"/>
                  </a:lnTo>
                  <a:lnTo>
                    <a:pt x="33959" y="88265"/>
                  </a:lnTo>
                  <a:lnTo>
                    <a:pt x="41160" y="88265"/>
                  </a:lnTo>
                  <a:lnTo>
                    <a:pt x="63004" y="22059"/>
                  </a:lnTo>
                  <a:lnTo>
                    <a:pt x="63004" y="95605"/>
                  </a:lnTo>
                  <a:lnTo>
                    <a:pt x="75107" y="95605"/>
                  </a:lnTo>
                  <a:lnTo>
                    <a:pt x="75107" y="0"/>
                  </a:lnTo>
                  <a:close/>
                </a:path>
                <a:path w="184784" h="95884">
                  <a:moveTo>
                    <a:pt x="104254" y="0"/>
                  </a:moveTo>
                  <a:lnTo>
                    <a:pt x="92125" y="0"/>
                  </a:lnTo>
                  <a:lnTo>
                    <a:pt x="92125" y="95605"/>
                  </a:lnTo>
                  <a:lnTo>
                    <a:pt x="104254" y="95605"/>
                  </a:lnTo>
                  <a:lnTo>
                    <a:pt x="104254" y="0"/>
                  </a:lnTo>
                  <a:close/>
                </a:path>
                <a:path w="184784" h="95884">
                  <a:moveTo>
                    <a:pt x="184264" y="0"/>
                  </a:moveTo>
                  <a:lnTo>
                    <a:pt x="172072" y="0"/>
                  </a:lnTo>
                  <a:lnTo>
                    <a:pt x="172072" y="73545"/>
                  </a:lnTo>
                  <a:lnTo>
                    <a:pt x="133286" y="0"/>
                  </a:lnTo>
                  <a:lnTo>
                    <a:pt x="123634" y="0"/>
                  </a:lnTo>
                  <a:lnTo>
                    <a:pt x="123634" y="95605"/>
                  </a:lnTo>
                  <a:lnTo>
                    <a:pt x="133286" y="95605"/>
                  </a:lnTo>
                  <a:lnTo>
                    <a:pt x="133286" y="25742"/>
                  </a:lnTo>
                  <a:lnTo>
                    <a:pt x="172072" y="95605"/>
                  </a:lnTo>
                  <a:lnTo>
                    <a:pt x="184264" y="95605"/>
                  </a:lnTo>
                  <a:lnTo>
                    <a:pt x="184264" y="0"/>
                  </a:lnTo>
                  <a:close/>
                </a:path>
              </a:pathLst>
            </a:custGeom>
            <a:solidFill>
              <a:srgbClr val="152A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53755" y="466934"/>
              <a:ext cx="373339" cy="1029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65876" y="470620"/>
              <a:ext cx="123628" cy="956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47653" y="606672"/>
              <a:ext cx="436339" cy="128716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50107" y="801578"/>
            <a:ext cx="761160" cy="327291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Depto.</a:t>
            </a:r>
            <a:r>
              <a:rPr dirty="0" spc="-1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 spc="-5"/>
              <a:t>Análisis</a:t>
            </a:r>
            <a:r>
              <a:rPr dirty="0" spc="-15"/>
              <a:t> </a:t>
            </a:r>
            <a:r>
              <a:rPr dirty="0" spc="-5"/>
              <a:t>Económico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587753"/>
            <a:ext cx="28936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PRECIO</a:t>
            </a:r>
            <a:r>
              <a:rPr dirty="0" sz="1400" spc="-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400" spc="-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CONSUMIDOR</a:t>
            </a:r>
            <a:r>
              <a:rPr dirty="0" sz="14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/GALÒN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6737412"/>
            <a:ext cx="9153525" cy="125730"/>
            <a:chOff x="-4762" y="6737412"/>
            <a:chExt cx="9153525" cy="125730"/>
          </a:xfrm>
        </p:grpSpPr>
        <p:sp>
          <p:nvSpPr>
            <p:cNvPr id="4" name="object 4"/>
            <p:cNvSpPr/>
            <p:nvPr/>
          </p:nvSpPr>
          <p:spPr>
            <a:xfrm>
              <a:off x="0" y="6742175"/>
              <a:ext cx="9144000" cy="116205"/>
            </a:xfrm>
            <a:custGeom>
              <a:avLst/>
              <a:gdLst/>
              <a:ahLst/>
              <a:cxnLst/>
              <a:rect l="l" t="t" r="r" b="b"/>
              <a:pathLst>
                <a:path w="9144000" h="116204">
                  <a:moveTo>
                    <a:pt x="9144000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9144000" y="1158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6742175"/>
              <a:ext cx="9144000" cy="116205"/>
            </a:xfrm>
            <a:custGeom>
              <a:avLst/>
              <a:gdLst/>
              <a:ahLst/>
              <a:cxnLst/>
              <a:rect l="l" t="t" r="r" b="b"/>
              <a:pathLst>
                <a:path w="9144000" h="116204">
                  <a:moveTo>
                    <a:pt x="0" y="115824"/>
                  </a:moveTo>
                  <a:lnTo>
                    <a:pt x="9144000" y="1158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15824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6182" y="285917"/>
            <a:ext cx="5004170" cy="1683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50463" y="217423"/>
            <a:ext cx="5026025" cy="1072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006FC0"/>
                </a:solidFill>
                <a:latin typeface="Arial"/>
                <a:cs typeface="Arial"/>
              </a:rPr>
              <a:t>ESTRUCTURA</a:t>
            </a:r>
            <a:r>
              <a:rPr dirty="0" sz="1600" spc="-8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dirty="0" sz="16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06FC0"/>
                </a:solidFill>
                <a:latin typeface="Arial"/>
                <a:cs typeface="Arial"/>
              </a:rPr>
              <a:t>PRECIO DEL</a:t>
            </a:r>
            <a:r>
              <a:rPr dirty="0" sz="1600" spc="-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06FC0"/>
                </a:solidFill>
                <a:latin typeface="Arial"/>
                <a:cs typeface="Arial"/>
              </a:rPr>
              <a:t>GLP</a:t>
            </a:r>
            <a:r>
              <a:rPr dirty="0" sz="1600" spc="-8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006FC0"/>
                </a:solidFill>
                <a:latin typeface="Arial"/>
                <a:cs typeface="Arial"/>
              </a:rPr>
              <a:t>AUTOMOTRIZ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005205">
              <a:lnSpc>
                <a:spcPct val="100000"/>
              </a:lnSpc>
            </a:pPr>
            <a:r>
              <a:rPr dirty="0" sz="1950" spc="-10" b="1">
                <a:latin typeface="Arial"/>
                <a:cs typeface="Arial"/>
              </a:rPr>
              <a:t>lunes,</a:t>
            </a:r>
            <a:r>
              <a:rPr dirty="0" sz="1950" spc="-5" b="1">
                <a:latin typeface="Arial"/>
                <a:cs typeface="Arial"/>
              </a:rPr>
              <a:t> </a:t>
            </a:r>
            <a:r>
              <a:rPr dirty="0" sz="1950" spc="15" b="1">
                <a:latin typeface="Arial"/>
                <a:cs typeface="Arial"/>
              </a:rPr>
              <a:t>11</a:t>
            </a:r>
            <a:r>
              <a:rPr dirty="0" sz="1950" b="1">
                <a:latin typeface="Arial"/>
                <a:cs typeface="Arial"/>
              </a:rPr>
              <a:t> </a:t>
            </a:r>
            <a:r>
              <a:rPr dirty="0" sz="1950" spc="5" b="1">
                <a:latin typeface="Arial"/>
                <a:cs typeface="Arial"/>
              </a:rPr>
              <a:t>de</a:t>
            </a:r>
            <a:r>
              <a:rPr dirty="0" sz="1950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septiembre</a:t>
            </a:r>
            <a:r>
              <a:rPr dirty="0" sz="1950" b="1">
                <a:latin typeface="Arial"/>
                <a:cs typeface="Arial"/>
              </a:rPr>
              <a:t> </a:t>
            </a:r>
            <a:r>
              <a:rPr dirty="0" sz="1950" spc="5" b="1">
                <a:latin typeface="Arial"/>
                <a:cs typeface="Arial"/>
              </a:rPr>
              <a:t>de</a:t>
            </a:r>
            <a:r>
              <a:rPr dirty="0" sz="1950" b="1">
                <a:latin typeface="Arial"/>
                <a:cs typeface="Arial"/>
              </a:rPr>
              <a:t> </a:t>
            </a:r>
            <a:r>
              <a:rPr dirty="0" sz="1950" spc="15" b="1">
                <a:latin typeface="Arial"/>
                <a:cs typeface="Arial"/>
              </a:rPr>
              <a:t>2023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6299" y="2253024"/>
            <a:ext cx="272764" cy="25914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64707" y="2159634"/>
            <a:ext cx="2965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63603" y="2841026"/>
          <a:ext cx="5821045" cy="330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9210"/>
                <a:gridCol w="1214755"/>
                <a:gridCol w="766445"/>
              </a:tblGrid>
              <a:tr h="35859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350" spc="20" b="1">
                          <a:latin typeface="Arial"/>
                          <a:cs typeface="Arial"/>
                        </a:rPr>
                        <a:t>PRECIO</a:t>
                      </a:r>
                      <a:r>
                        <a:rPr dirty="0" sz="135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5" b="1">
                          <a:latin typeface="Arial"/>
                          <a:cs typeface="Arial"/>
                        </a:rPr>
                        <a:t>CIF</a:t>
                      </a:r>
                      <a:r>
                        <a:rPr dirty="0" sz="135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5" b="1">
                          <a:latin typeface="Arial"/>
                          <a:cs typeface="Arial"/>
                        </a:rPr>
                        <a:t>Q.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r" marR="229870">
                        <a:lnSpc>
                          <a:spcPts val="1685"/>
                        </a:lnSpc>
                      </a:pPr>
                      <a:r>
                        <a:rPr dirty="0" sz="1500" spc="20" b="1">
                          <a:latin typeface="Arial"/>
                          <a:cs typeface="Arial"/>
                        </a:rPr>
                        <a:t>Q7.553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05740">
                        <a:lnSpc>
                          <a:spcPts val="1685"/>
                        </a:lnSpc>
                      </a:pPr>
                      <a:r>
                        <a:rPr dirty="0" sz="1500" spc="25" b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36.12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62483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350" spc="35" b="1">
                          <a:latin typeface="Arial"/>
                          <a:cs typeface="Arial"/>
                        </a:rPr>
                        <a:t>OTROS</a:t>
                      </a:r>
                      <a:r>
                        <a:rPr dirty="0" sz="135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40" b="1">
                          <a:latin typeface="Arial"/>
                          <a:cs typeface="Arial"/>
                        </a:rPr>
                        <a:t>GASTOS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46050"/>
                </a:tc>
                <a:tc>
                  <a:txBody>
                    <a:bodyPr/>
                    <a:lstStyle/>
                    <a:p>
                      <a:pPr algn="r" marR="22987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500" spc="20" b="1">
                          <a:latin typeface="Arial"/>
                          <a:cs typeface="Arial"/>
                        </a:rPr>
                        <a:t>Q0.513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27000"/>
                </a:tc>
                <a:tc>
                  <a:txBody>
                    <a:bodyPr/>
                    <a:lstStyle/>
                    <a:p>
                      <a:pPr algn="ctr" marL="20574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500" spc="25" b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2.45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27000"/>
                </a:tc>
              </a:tr>
              <a:tr h="643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350" spc="40" b="1">
                          <a:latin typeface="Arial"/>
                          <a:cs typeface="Arial"/>
                        </a:rPr>
                        <a:t>IMPUESTO</a:t>
                      </a:r>
                      <a:r>
                        <a:rPr dirty="0" sz="135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0" b="1">
                          <a:latin typeface="Arial"/>
                          <a:cs typeface="Arial"/>
                        </a:rPr>
                        <a:t>DISTRIBUCION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229870">
                        <a:lnSpc>
                          <a:spcPct val="100000"/>
                        </a:lnSpc>
                      </a:pPr>
                      <a:r>
                        <a:rPr dirty="0" sz="1500" spc="20" b="1">
                          <a:latin typeface="Arial"/>
                          <a:cs typeface="Arial"/>
                        </a:rPr>
                        <a:t>Q0.500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205740">
                        <a:lnSpc>
                          <a:spcPct val="100000"/>
                        </a:lnSpc>
                      </a:pPr>
                      <a:r>
                        <a:rPr dirty="0" sz="1500" spc="25" b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2.39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175"/>
                </a:tc>
              </a:tr>
              <a:tr h="64347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350" spc="8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350" spc="-55" b="1">
                          <a:latin typeface="Arial"/>
                          <a:cs typeface="Arial"/>
                        </a:rPr>
                        <a:t>AR</a:t>
                      </a:r>
                      <a:r>
                        <a:rPr dirty="0" sz="1350" spc="10" b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350" spc="2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35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35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350" spc="8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350" spc="2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350" spc="1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350" spc="-5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350" spc="9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350" spc="-5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350" spc="15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350" spc="1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350" b="1">
                          <a:latin typeface="Arial"/>
                          <a:cs typeface="Arial"/>
                        </a:rPr>
                        <a:t>R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4465"/>
                </a:tc>
                <a:tc>
                  <a:txBody>
                    <a:bodyPr/>
                    <a:lstStyle/>
                    <a:p>
                      <a:pPr algn="r" marR="22987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1500" spc="20" b="1">
                          <a:latin typeface="Arial"/>
                          <a:cs typeface="Arial"/>
                        </a:rPr>
                        <a:t>Q8.554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45415"/>
                </a:tc>
                <a:tc>
                  <a:txBody>
                    <a:bodyPr/>
                    <a:lstStyle/>
                    <a:p>
                      <a:pPr algn="ctr" marL="20574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1500" spc="25" b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40.91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45415"/>
                </a:tc>
              </a:tr>
              <a:tr h="65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350" spc="8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350" spc="-55" b="1">
                          <a:latin typeface="Arial"/>
                          <a:cs typeface="Arial"/>
                        </a:rPr>
                        <a:t>AR</a:t>
                      </a:r>
                      <a:r>
                        <a:rPr dirty="0" sz="1350" spc="10" b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350" spc="2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35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35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0" b="1">
                          <a:latin typeface="Arial"/>
                          <a:cs typeface="Arial"/>
                        </a:rPr>
                        <a:t>EXPE</a:t>
                      </a:r>
                      <a:r>
                        <a:rPr dirty="0" sz="1350" spc="-55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350" spc="15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350" spc="2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350" spc="15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350" spc="1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350" b="1">
                          <a:latin typeface="Arial"/>
                          <a:cs typeface="Arial"/>
                        </a:rPr>
                        <a:t>R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229870">
                        <a:lnSpc>
                          <a:spcPct val="100000"/>
                        </a:lnSpc>
                      </a:pPr>
                      <a:r>
                        <a:rPr dirty="0" sz="1500" spc="20" b="1">
                          <a:latin typeface="Arial"/>
                          <a:cs typeface="Arial"/>
                        </a:rPr>
                        <a:t>Q1.550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205740">
                        <a:lnSpc>
                          <a:spcPct val="100000"/>
                        </a:lnSpc>
                      </a:pPr>
                      <a:r>
                        <a:rPr dirty="0" sz="1500" spc="25" b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7.41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175"/>
                </a:tc>
              </a:tr>
              <a:tr h="386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575"/>
                        </a:lnSpc>
                      </a:pPr>
                      <a:r>
                        <a:rPr dirty="0" sz="1350" spc="40" b="1">
                          <a:latin typeface="Arial"/>
                          <a:cs typeface="Arial"/>
                        </a:rPr>
                        <a:t>IMPUESTO</a:t>
                      </a:r>
                      <a:r>
                        <a:rPr dirty="0" sz="1350" spc="-5" b="1">
                          <a:latin typeface="Arial"/>
                          <a:cs typeface="Arial"/>
                        </a:rPr>
                        <a:t> AL</a:t>
                      </a:r>
                      <a:r>
                        <a:rPr dirty="0" sz="135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5" b="1">
                          <a:latin typeface="Arial"/>
                          <a:cs typeface="Arial"/>
                        </a:rPr>
                        <a:t>VALOR</a:t>
                      </a:r>
                      <a:r>
                        <a:rPr dirty="0" sz="135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latin typeface="Arial"/>
                          <a:cs typeface="Arial"/>
                        </a:rPr>
                        <a:t>AGREGADO</a:t>
                      </a:r>
                      <a:r>
                        <a:rPr dirty="0" sz="13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5" b="1">
                          <a:latin typeface="Arial"/>
                          <a:cs typeface="Arial"/>
                        </a:rPr>
                        <a:t>(12%)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r" marR="229870">
                        <a:lnSpc>
                          <a:spcPts val="1725"/>
                        </a:lnSpc>
                        <a:spcBef>
                          <a:spcPts val="1215"/>
                        </a:spcBef>
                      </a:pPr>
                      <a:r>
                        <a:rPr dirty="0" sz="1500" spc="20" b="1">
                          <a:latin typeface="Arial"/>
                          <a:cs typeface="Arial"/>
                        </a:rPr>
                        <a:t>Q2.240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54305"/>
                </a:tc>
                <a:tc>
                  <a:txBody>
                    <a:bodyPr/>
                    <a:lstStyle/>
                    <a:p>
                      <a:pPr algn="ctr" marL="205740">
                        <a:lnSpc>
                          <a:spcPts val="1725"/>
                        </a:lnSpc>
                        <a:spcBef>
                          <a:spcPts val="1215"/>
                        </a:spcBef>
                      </a:pPr>
                      <a:r>
                        <a:rPr dirty="0" sz="1500" spc="25" b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10.71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54305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928636" y="1481329"/>
            <a:ext cx="1108710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 spc="-5" b="1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dirty="0" sz="2600" spc="-30" b="1">
                <a:solidFill>
                  <a:srgbClr val="0000FF"/>
                </a:solidFill>
                <a:latin typeface="Arial"/>
                <a:cs typeface="Arial"/>
              </a:rPr>
              <a:t>20</a:t>
            </a:r>
            <a:r>
              <a:rPr dirty="0" sz="2600" spc="20" b="1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dirty="0" sz="2600" spc="-30" b="1">
                <a:solidFill>
                  <a:srgbClr val="0000FF"/>
                </a:solidFill>
                <a:latin typeface="Arial"/>
                <a:cs typeface="Arial"/>
              </a:rPr>
              <a:t>9</a:t>
            </a:r>
            <a:r>
              <a:rPr dirty="0" sz="2600" spc="30" b="1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4127" y="2373797"/>
            <a:ext cx="954955" cy="17741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723003" y="2304999"/>
            <a:ext cx="9829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1600" spc="-1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tzales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comercial4</dc:creator>
  <dc:title>Diapositiva 1</dc:title>
  <dcterms:created xsi:type="dcterms:W3CDTF">2023-09-25T17:31:58Z</dcterms:created>
  <dcterms:modified xsi:type="dcterms:W3CDTF">2023-09-25T17:31:58Z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2023-09-25T00:00:00Z</vt:filetime>
  </property>
</Properties>
</file>